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66" r:id="rId2"/>
    <p:sldId id="273" r:id="rId3"/>
    <p:sldId id="267" r:id="rId4"/>
    <p:sldId id="274" r:id="rId5"/>
    <p:sldId id="271" r:id="rId6"/>
    <p:sldId id="27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8" autoAdjust="0"/>
  </p:normalViewPr>
  <p:slideViewPr>
    <p:cSldViewPr>
      <p:cViewPr>
        <p:scale>
          <a:sx n="75" d="100"/>
          <a:sy n="75" d="100"/>
        </p:scale>
        <p:origin x="-1020" y="-6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50C547-3BA1-4D97-BA79-8154DD8D0378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</dgm:pt>
    <dgm:pt modelId="{697FEFF1-911D-422E-ADC8-09406A4C476F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IE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rPr>
            <a:t>Feedback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IE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rPr>
            <a:t>(information gathering)</a:t>
          </a:r>
          <a:endParaRPr kumimoji="0" lang="en-GB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" charset="0"/>
          </a:endParaRPr>
        </a:p>
      </dgm:t>
    </dgm:pt>
    <dgm:pt modelId="{C421E396-0EA6-453C-BF6A-6A9096B45AB7}" type="parTrans" cxnId="{E2B5AF4D-4423-42D1-A736-DAE986C751A3}">
      <dgm:prSet/>
      <dgm:spPr/>
      <dgm:t>
        <a:bodyPr/>
        <a:lstStyle/>
        <a:p>
          <a:endParaRPr lang="en-IE"/>
        </a:p>
      </dgm:t>
    </dgm:pt>
    <dgm:pt modelId="{9F46786B-1BFE-497D-B5B0-DC76B55A2D60}" type="sibTrans" cxnId="{E2B5AF4D-4423-42D1-A736-DAE986C751A3}">
      <dgm:prSet/>
      <dgm:spPr/>
      <dgm:t>
        <a:bodyPr/>
        <a:lstStyle/>
        <a:p>
          <a:endParaRPr lang="en-IE"/>
        </a:p>
      </dgm:t>
    </dgm:pt>
    <dgm:pt modelId="{88D795AC-314D-4CFB-8051-2E702DCE1E47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IE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rPr>
            <a:t>Correction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IE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rPr>
            <a:t>(behaviour modification)</a:t>
          </a:r>
          <a:endParaRPr kumimoji="0" lang="en-GB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" charset="0"/>
          </a:endParaRPr>
        </a:p>
      </dgm:t>
    </dgm:pt>
    <dgm:pt modelId="{6D7F5DEE-BD31-4143-8C37-D6DD6D30E2B8}" type="parTrans" cxnId="{238F80CE-31C7-4D26-B3C5-FBB896A3800C}">
      <dgm:prSet/>
      <dgm:spPr/>
      <dgm:t>
        <a:bodyPr/>
        <a:lstStyle/>
        <a:p>
          <a:endParaRPr lang="en-IE"/>
        </a:p>
      </dgm:t>
    </dgm:pt>
    <dgm:pt modelId="{714A1F7A-9B75-4F18-827A-5FDCECA0A5E4}" type="sibTrans" cxnId="{238F80CE-31C7-4D26-B3C5-FBB896A3800C}">
      <dgm:prSet/>
      <dgm:spPr/>
      <dgm:t>
        <a:bodyPr/>
        <a:lstStyle/>
        <a:p>
          <a:endParaRPr lang="en-IE"/>
        </a:p>
      </dgm:t>
    </dgm:pt>
    <dgm:pt modelId="{0C224CDF-19AD-4A4F-8F1D-0967BE324BC5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IE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rPr>
            <a:t>Norms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IE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rPr>
            <a:t>(standard-setting)</a:t>
          </a:r>
          <a:endParaRPr kumimoji="0" lang="en-GB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" charset="0"/>
          </a:endParaRPr>
        </a:p>
      </dgm:t>
    </dgm:pt>
    <dgm:pt modelId="{2E3B0012-2B79-4204-B3A5-1239371893F4}" type="parTrans" cxnId="{2C9FB14B-8A60-4260-895F-65588FF7A936}">
      <dgm:prSet/>
      <dgm:spPr/>
      <dgm:t>
        <a:bodyPr/>
        <a:lstStyle/>
        <a:p>
          <a:endParaRPr lang="en-IE"/>
        </a:p>
      </dgm:t>
    </dgm:pt>
    <dgm:pt modelId="{A17FE794-2A99-4BF2-9109-EFCDA009B615}" type="sibTrans" cxnId="{2C9FB14B-8A60-4260-895F-65588FF7A936}">
      <dgm:prSet/>
      <dgm:spPr/>
      <dgm:t>
        <a:bodyPr/>
        <a:lstStyle/>
        <a:p>
          <a:endParaRPr lang="en-IE"/>
        </a:p>
      </dgm:t>
    </dgm:pt>
    <dgm:pt modelId="{7637ED65-7505-44ED-98CA-D3E14642FA6A}" type="pres">
      <dgm:prSet presAssocID="{5A50C547-3BA1-4D97-BA79-8154DD8D0378}" presName="cycle" presStyleCnt="0">
        <dgm:presLayoutVars>
          <dgm:dir/>
          <dgm:resizeHandles val="exact"/>
        </dgm:presLayoutVars>
      </dgm:prSet>
      <dgm:spPr/>
    </dgm:pt>
    <dgm:pt modelId="{BAA05E45-75CF-4A1E-BBBD-F4F88969D27A}" type="pres">
      <dgm:prSet presAssocID="{697FEFF1-911D-422E-ADC8-09406A4C476F}" presName="dummy" presStyleCnt="0"/>
      <dgm:spPr/>
    </dgm:pt>
    <dgm:pt modelId="{050D055A-8832-4F4F-B847-9BBD424B4EAA}" type="pres">
      <dgm:prSet presAssocID="{697FEFF1-911D-422E-ADC8-09406A4C476F}" presName="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93E53274-6248-483A-B40B-21BDA3A92B3F}" type="pres">
      <dgm:prSet presAssocID="{9F46786B-1BFE-497D-B5B0-DC76B55A2D60}" presName="sibTrans" presStyleLbl="node1" presStyleIdx="0" presStyleCnt="3"/>
      <dgm:spPr/>
      <dgm:t>
        <a:bodyPr/>
        <a:lstStyle/>
        <a:p>
          <a:endParaRPr lang="en-IE"/>
        </a:p>
      </dgm:t>
    </dgm:pt>
    <dgm:pt modelId="{4E9B2504-C218-4AE4-95F7-51719070C225}" type="pres">
      <dgm:prSet presAssocID="{88D795AC-314D-4CFB-8051-2E702DCE1E47}" presName="dummy" presStyleCnt="0"/>
      <dgm:spPr/>
    </dgm:pt>
    <dgm:pt modelId="{94101B59-FD8A-4556-BB87-1A2251870CB4}" type="pres">
      <dgm:prSet presAssocID="{88D795AC-314D-4CFB-8051-2E702DCE1E47}" presName="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2E925709-7041-4207-B15E-5B8B7784754A}" type="pres">
      <dgm:prSet presAssocID="{714A1F7A-9B75-4F18-827A-5FDCECA0A5E4}" presName="sibTrans" presStyleLbl="node1" presStyleIdx="1" presStyleCnt="3"/>
      <dgm:spPr/>
      <dgm:t>
        <a:bodyPr/>
        <a:lstStyle/>
        <a:p>
          <a:endParaRPr lang="en-IE"/>
        </a:p>
      </dgm:t>
    </dgm:pt>
    <dgm:pt modelId="{E07798C9-B67A-486D-8B46-675CFC559149}" type="pres">
      <dgm:prSet presAssocID="{0C224CDF-19AD-4A4F-8F1D-0967BE324BC5}" presName="dummy" presStyleCnt="0"/>
      <dgm:spPr/>
    </dgm:pt>
    <dgm:pt modelId="{7E74778E-675E-4A19-B84C-AE4947BE0493}" type="pres">
      <dgm:prSet presAssocID="{0C224CDF-19AD-4A4F-8F1D-0967BE324BC5}" presName="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5871F6FC-AE64-4476-B249-E1735B7ADC39}" type="pres">
      <dgm:prSet presAssocID="{A17FE794-2A99-4BF2-9109-EFCDA009B615}" presName="sibTrans" presStyleLbl="node1" presStyleIdx="2" presStyleCnt="3"/>
      <dgm:spPr/>
      <dgm:t>
        <a:bodyPr/>
        <a:lstStyle/>
        <a:p>
          <a:endParaRPr lang="en-IE"/>
        </a:p>
      </dgm:t>
    </dgm:pt>
  </dgm:ptLst>
  <dgm:cxnLst>
    <dgm:cxn modelId="{7022921F-91ED-4F68-B4A7-CFB2713ECCA9}" type="presOf" srcId="{88D795AC-314D-4CFB-8051-2E702DCE1E47}" destId="{94101B59-FD8A-4556-BB87-1A2251870CB4}" srcOrd="0" destOrd="0" presId="urn:microsoft.com/office/officeart/2005/8/layout/cycle1"/>
    <dgm:cxn modelId="{2C9FB14B-8A60-4260-895F-65588FF7A936}" srcId="{5A50C547-3BA1-4D97-BA79-8154DD8D0378}" destId="{0C224CDF-19AD-4A4F-8F1D-0967BE324BC5}" srcOrd="2" destOrd="0" parTransId="{2E3B0012-2B79-4204-B3A5-1239371893F4}" sibTransId="{A17FE794-2A99-4BF2-9109-EFCDA009B615}"/>
    <dgm:cxn modelId="{8BB509A3-F764-4E70-A25B-ADC09E556300}" type="presOf" srcId="{A17FE794-2A99-4BF2-9109-EFCDA009B615}" destId="{5871F6FC-AE64-4476-B249-E1735B7ADC39}" srcOrd="0" destOrd="0" presId="urn:microsoft.com/office/officeart/2005/8/layout/cycle1"/>
    <dgm:cxn modelId="{E2B5AF4D-4423-42D1-A736-DAE986C751A3}" srcId="{5A50C547-3BA1-4D97-BA79-8154DD8D0378}" destId="{697FEFF1-911D-422E-ADC8-09406A4C476F}" srcOrd="0" destOrd="0" parTransId="{C421E396-0EA6-453C-BF6A-6A9096B45AB7}" sibTransId="{9F46786B-1BFE-497D-B5B0-DC76B55A2D60}"/>
    <dgm:cxn modelId="{4D157F09-5BCE-4B32-B2DD-52FB3525E535}" type="presOf" srcId="{0C224CDF-19AD-4A4F-8F1D-0967BE324BC5}" destId="{7E74778E-675E-4A19-B84C-AE4947BE0493}" srcOrd="0" destOrd="0" presId="urn:microsoft.com/office/officeart/2005/8/layout/cycle1"/>
    <dgm:cxn modelId="{C092313E-AA8A-484A-B633-461C1BA350F7}" type="presOf" srcId="{697FEFF1-911D-422E-ADC8-09406A4C476F}" destId="{050D055A-8832-4F4F-B847-9BBD424B4EAA}" srcOrd="0" destOrd="0" presId="urn:microsoft.com/office/officeart/2005/8/layout/cycle1"/>
    <dgm:cxn modelId="{238F80CE-31C7-4D26-B3C5-FBB896A3800C}" srcId="{5A50C547-3BA1-4D97-BA79-8154DD8D0378}" destId="{88D795AC-314D-4CFB-8051-2E702DCE1E47}" srcOrd="1" destOrd="0" parTransId="{6D7F5DEE-BD31-4143-8C37-D6DD6D30E2B8}" sibTransId="{714A1F7A-9B75-4F18-827A-5FDCECA0A5E4}"/>
    <dgm:cxn modelId="{97B36C7A-E668-452C-9600-ACCCEF4BC579}" type="presOf" srcId="{5A50C547-3BA1-4D97-BA79-8154DD8D0378}" destId="{7637ED65-7505-44ED-98CA-D3E14642FA6A}" srcOrd="0" destOrd="0" presId="urn:microsoft.com/office/officeart/2005/8/layout/cycle1"/>
    <dgm:cxn modelId="{8C5FA865-4F85-4049-9F44-19ABB204BD7C}" type="presOf" srcId="{714A1F7A-9B75-4F18-827A-5FDCECA0A5E4}" destId="{2E925709-7041-4207-B15E-5B8B7784754A}" srcOrd="0" destOrd="0" presId="urn:microsoft.com/office/officeart/2005/8/layout/cycle1"/>
    <dgm:cxn modelId="{F8CB8150-672D-4623-BC4E-D6659AB09291}" type="presOf" srcId="{9F46786B-1BFE-497D-B5B0-DC76B55A2D60}" destId="{93E53274-6248-483A-B40B-21BDA3A92B3F}" srcOrd="0" destOrd="0" presId="urn:microsoft.com/office/officeart/2005/8/layout/cycle1"/>
    <dgm:cxn modelId="{271482E8-9C98-4994-9F61-A7BD4F1F099A}" type="presParOf" srcId="{7637ED65-7505-44ED-98CA-D3E14642FA6A}" destId="{BAA05E45-75CF-4A1E-BBBD-F4F88969D27A}" srcOrd="0" destOrd="0" presId="urn:microsoft.com/office/officeart/2005/8/layout/cycle1"/>
    <dgm:cxn modelId="{509933F3-42D7-463B-BC74-23A962FE399D}" type="presParOf" srcId="{7637ED65-7505-44ED-98CA-D3E14642FA6A}" destId="{050D055A-8832-4F4F-B847-9BBD424B4EAA}" srcOrd="1" destOrd="0" presId="urn:microsoft.com/office/officeart/2005/8/layout/cycle1"/>
    <dgm:cxn modelId="{2AD3400F-884E-4D18-A180-5C7B18C6D254}" type="presParOf" srcId="{7637ED65-7505-44ED-98CA-D3E14642FA6A}" destId="{93E53274-6248-483A-B40B-21BDA3A92B3F}" srcOrd="2" destOrd="0" presId="urn:microsoft.com/office/officeart/2005/8/layout/cycle1"/>
    <dgm:cxn modelId="{F2B2BB8F-F198-4702-A5B4-71A5196F5DAB}" type="presParOf" srcId="{7637ED65-7505-44ED-98CA-D3E14642FA6A}" destId="{4E9B2504-C218-4AE4-95F7-51719070C225}" srcOrd="3" destOrd="0" presId="urn:microsoft.com/office/officeart/2005/8/layout/cycle1"/>
    <dgm:cxn modelId="{9474135A-8804-40DB-AB13-7FFA828AA5A8}" type="presParOf" srcId="{7637ED65-7505-44ED-98CA-D3E14642FA6A}" destId="{94101B59-FD8A-4556-BB87-1A2251870CB4}" srcOrd="4" destOrd="0" presId="urn:microsoft.com/office/officeart/2005/8/layout/cycle1"/>
    <dgm:cxn modelId="{603A0455-6668-4AF3-BFAE-D3344468BA0C}" type="presParOf" srcId="{7637ED65-7505-44ED-98CA-D3E14642FA6A}" destId="{2E925709-7041-4207-B15E-5B8B7784754A}" srcOrd="5" destOrd="0" presId="urn:microsoft.com/office/officeart/2005/8/layout/cycle1"/>
    <dgm:cxn modelId="{D59101D3-36A6-4230-885F-4E5267EC7814}" type="presParOf" srcId="{7637ED65-7505-44ED-98CA-D3E14642FA6A}" destId="{E07798C9-B67A-486D-8B46-675CFC559149}" srcOrd="6" destOrd="0" presId="urn:microsoft.com/office/officeart/2005/8/layout/cycle1"/>
    <dgm:cxn modelId="{C6797906-81C6-44A2-87D7-757C1AB1C673}" type="presParOf" srcId="{7637ED65-7505-44ED-98CA-D3E14642FA6A}" destId="{7E74778E-675E-4A19-B84C-AE4947BE0493}" srcOrd="7" destOrd="0" presId="urn:microsoft.com/office/officeart/2005/8/layout/cycle1"/>
    <dgm:cxn modelId="{A97B8B4A-1C49-44AD-B04D-F2398D2EBD0D}" type="presParOf" srcId="{7637ED65-7505-44ED-98CA-D3E14642FA6A}" destId="{5871F6FC-AE64-4476-B249-E1735B7ADC39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50D055A-8832-4F4F-B847-9BBD424B4EAA}">
      <dsp:nvSpPr>
        <dsp:cNvPr id="0" name=""/>
        <dsp:cNvSpPr/>
      </dsp:nvSpPr>
      <dsp:spPr>
        <a:xfrm>
          <a:off x="3759276" y="284954"/>
          <a:ext cx="1453345" cy="14533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IE" sz="2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rPr>
            <a:t>Feedback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IE" sz="2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rPr>
            <a:t>(information gathering)</a:t>
          </a:r>
          <a:endParaRPr kumimoji="0" lang="en-GB" sz="20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" charset="0"/>
          </a:endParaRPr>
        </a:p>
      </dsp:txBody>
      <dsp:txXfrm>
        <a:off x="3759276" y="284954"/>
        <a:ext cx="1453345" cy="1453345"/>
      </dsp:txXfrm>
    </dsp:sp>
    <dsp:sp modelId="{93E53274-6248-483A-B40B-21BDA3A92B3F}">
      <dsp:nvSpPr>
        <dsp:cNvPr id="0" name=""/>
        <dsp:cNvSpPr/>
      </dsp:nvSpPr>
      <dsp:spPr>
        <a:xfrm>
          <a:off x="1545245" y="-1085"/>
          <a:ext cx="3436813" cy="3436813"/>
        </a:xfrm>
        <a:prstGeom prst="circularArrow">
          <a:avLst>
            <a:gd name="adj1" fmla="val 8246"/>
            <a:gd name="adj2" fmla="val 575914"/>
            <a:gd name="adj3" fmla="val 2964784"/>
            <a:gd name="adj4" fmla="val 51100"/>
            <a:gd name="adj5" fmla="val 962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101B59-FD8A-4556-BB87-1A2251870CB4}">
      <dsp:nvSpPr>
        <dsp:cNvPr id="0" name=""/>
        <dsp:cNvSpPr/>
      </dsp:nvSpPr>
      <dsp:spPr>
        <a:xfrm>
          <a:off x="2536979" y="2402036"/>
          <a:ext cx="1453345" cy="14533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IE" sz="2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rPr>
            <a:t>Correction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IE" sz="2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rPr>
            <a:t>(behaviour modification)</a:t>
          </a:r>
          <a:endParaRPr kumimoji="0" lang="en-GB" sz="20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" charset="0"/>
          </a:endParaRPr>
        </a:p>
      </dsp:txBody>
      <dsp:txXfrm>
        <a:off x="2536979" y="2402036"/>
        <a:ext cx="1453345" cy="1453345"/>
      </dsp:txXfrm>
    </dsp:sp>
    <dsp:sp modelId="{2E925709-7041-4207-B15E-5B8B7784754A}">
      <dsp:nvSpPr>
        <dsp:cNvPr id="0" name=""/>
        <dsp:cNvSpPr/>
      </dsp:nvSpPr>
      <dsp:spPr>
        <a:xfrm>
          <a:off x="1545245" y="-1085"/>
          <a:ext cx="3436813" cy="3436813"/>
        </a:xfrm>
        <a:prstGeom prst="circularArrow">
          <a:avLst>
            <a:gd name="adj1" fmla="val 8246"/>
            <a:gd name="adj2" fmla="val 575914"/>
            <a:gd name="adj3" fmla="val 10172986"/>
            <a:gd name="adj4" fmla="val 7259302"/>
            <a:gd name="adj5" fmla="val 962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74778E-675E-4A19-B84C-AE4947BE0493}">
      <dsp:nvSpPr>
        <dsp:cNvPr id="0" name=""/>
        <dsp:cNvSpPr/>
      </dsp:nvSpPr>
      <dsp:spPr>
        <a:xfrm>
          <a:off x="1314682" y="284954"/>
          <a:ext cx="1453345" cy="14533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IE" sz="2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rPr>
            <a:t>Norms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IE" sz="2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rPr>
            <a:t>(standard-setting)</a:t>
          </a:r>
          <a:endParaRPr kumimoji="0" lang="en-GB" sz="20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" charset="0"/>
          </a:endParaRPr>
        </a:p>
      </dsp:txBody>
      <dsp:txXfrm>
        <a:off x="1314682" y="284954"/>
        <a:ext cx="1453345" cy="1453345"/>
      </dsp:txXfrm>
    </dsp:sp>
    <dsp:sp modelId="{5871F6FC-AE64-4476-B249-E1735B7ADC39}">
      <dsp:nvSpPr>
        <dsp:cNvPr id="0" name=""/>
        <dsp:cNvSpPr/>
      </dsp:nvSpPr>
      <dsp:spPr>
        <a:xfrm>
          <a:off x="1545245" y="-1085"/>
          <a:ext cx="3436813" cy="3436813"/>
        </a:xfrm>
        <a:prstGeom prst="circularArrow">
          <a:avLst>
            <a:gd name="adj1" fmla="val 8246"/>
            <a:gd name="adj2" fmla="val 575914"/>
            <a:gd name="adj3" fmla="val 16857588"/>
            <a:gd name="adj4" fmla="val 14966498"/>
            <a:gd name="adj5" fmla="val 962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E01FEB-3F89-400A-9B30-08B1E9E0DB79}" type="datetimeFigureOut">
              <a:rPr lang="en-IE" smtClean="0"/>
              <a:pPr/>
              <a:t>20/11/2012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D79E1-F214-47DC-857E-8FD9BAA2BF05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1436232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B6D5A2-184F-4400-A051-B32553608470}" type="datetimeFigureOut">
              <a:rPr lang="en-IE" smtClean="0"/>
              <a:pPr/>
              <a:t>20/11/2012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1D908-EE59-4426-94BE-31DC0AAE53D4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1398770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CAEFB-1EDA-4F0F-AFC2-7C443D0DDF70}" type="datetimeFigureOut">
              <a:rPr lang="en-IE" smtClean="0"/>
              <a:pPr/>
              <a:t>20/11/2012</a:t>
            </a:fld>
            <a:endParaRPr lang="en-I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C464-F87A-4603-BD04-EB6E9ED85AF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CAEFB-1EDA-4F0F-AFC2-7C443D0DDF70}" type="datetimeFigureOut">
              <a:rPr lang="en-IE" smtClean="0"/>
              <a:pPr/>
              <a:t>20/11/2012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C464-F87A-4603-BD04-EB6E9ED85AF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CAEFB-1EDA-4F0F-AFC2-7C443D0DDF70}" type="datetimeFigureOut">
              <a:rPr lang="en-IE" smtClean="0"/>
              <a:pPr/>
              <a:t>20/11/2012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C464-F87A-4603-BD04-EB6E9ED85AF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CAEFB-1EDA-4F0F-AFC2-7C443D0DDF70}" type="datetimeFigureOut">
              <a:rPr lang="en-IE" smtClean="0"/>
              <a:pPr/>
              <a:t>20/11/2012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C464-F87A-4603-BD04-EB6E9ED85AF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CAEFB-1EDA-4F0F-AFC2-7C443D0DDF70}" type="datetimeFigureOut">
              <a:rPr lang="en-IE" smtClean="0"/>
              <a:pPr/>
              <a:t>20/11/2012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C464-F87A-4603-BD04-EB6E9ED85AF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CAEFB-1EDA-4F0F-AFC2-7C443D0DDF70}" type="datetimeFigureOut">
              <a:rPr lang="en-IE" smtClean="0"/>
              <a:pPr/>
              <a:t>20/11/2012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C464-F87A-4603-BD04-EB6E9ED85AF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CAEFB-1EDA-4F0F-AFC2-7C443D0DDF70}" type="datetimeFigureOut">
              <a:rPr lang="en-IE" smtClean="0"/>
              <a:pPr/>
              <a:t>20/11/2012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C464-F87A-4603-BD04-EB6E9ED85AF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CAEFB-1EDA-4F0F-AFC2-7C443D0DDF70}" type="datetimeFigureOut">
              <a:rPr lang="en-IE" smtClean="0"/>
              <a:pPr/>
              <a:t>20/11/2012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C464-F87A-4603-BD04-EB6E9ED85AF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CAEFB-1EDA-4F0F-AFC2-7C443D0DDF70}" type="datetimeFigureOut">
              <a:rPr lang="en-IE" smtClean="0"/>
              <a:pPr/>
              <a:t>20/11/2012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C464-F87A-4603-BD04-EB6E9ED85AF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CAEFB-1EDA-4F0F-AFC2-7C443D0DDF70}" type="datetimeFigureOut">
              <a:rPr lang="en-IE" smtClean="0"/>
              <a:pPr/>
              <a:t>20/11/2012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C464-F87A-4603-BD04-EB6E9ED85AF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CAEFB-1EDA-4F0F-AFC2-7C443D0DDF70}" type="datetimeFigureOut">
              <a:rPr lang="en-IE" smtClean="0"/>
              <a:pPr/>
              <a:t>20/11/2012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495C464-F87A-4603-BD04-EB6E9ED85AF0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98CAEFB-1EDA-4F0F-AFC2-7C443D0DDF70}" type="datetimeFigureOut">
              <a:rPr lang="en-IE" smtClean="0"/>
              <a:pPr/>
              <a:t>20/11/2012</a:t>
            </a:fld>
            <a:endParaRPr lang="en-I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495C464-F87A-4603-BD04-EB6E9ED85AF0}" type="slidenum">
              <a:rPr lang="en-IE" smtClean="0"/>
              <a:pPr/>
              <a:t>‹#›</a:t>
            </a:fld>
            <a:endParaRPr lang="en-IE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052736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Regulating Human Services: Control or Learning? </a:t>
            </a:r>
            <a:r>
              <a:rPr lang="en-IE" i="1" dirty="0" smtClean="0"/>
              <a:t>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3068960"/>
            <a:ext cx="7854696" cy="1752600"/>
          </a:xfrm>
        </p:spPr>
        <p:txBody>
          <a:bodyPr>
            <a:normAutofit fontScale="62500" lnSpcReduction="20000"/>
          </a:bodyPr>
          <a:lstStyle/>
          <a:p>
            <a:pPr algn="ctr"/>
            <a:endParaRPr lang="en-IE" sz="1700" dirty="0" smtClean="0"/>
          </a:p>
          <a:p>
            <a:pPr algn="ctr"/>
            <a:r>
              <a:rPr lang="en-IE" sz="3000" dirty="0" smtClean="0"/>
              <a:t>NESC Conference, Quality &amp; Standards in Human Services</a:t>
            </a:r>
          </a:p>
          <a:p>
            <a:pPr algn="ctr"/>
            <a:r>
              <a:rPr lang="en-IE" sz="3000" dirty="0" err="1" smtClean="0"/>
              <a:t>Croke</a:t>
            </a:r>
            <a:r>
              <a:rPr lang="en-IE" sz="3000" dirty="0" smtClean="0"/>
              <a:t> Park, November 2012</a:t>
            </a:r>
          </a:p>
          <a:p>
            <a:pPr algn="ctr"/>
            <a:endParaRPr lang="en-IE" sz="3000" dirty="0" smtClean="0"/>
          </a:p>
          <a:p>
            <a:pPr algn="ctr"/>
            <a:r>
              <a:rPr lang="en-IE" sz="3400" dirty="0" smtClean="0"/>
              <a:t>Colin Scott</a:t>
            </a:r>
          </a:p>
          <a:p>
            <a:pPr algn="ctr"/>
            <a:r>
              <a:rPr lang="en-IE" sz="3400" dirty="0" smtClean="0"/>
              <a:t>University College Dublin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157193"/>
            <a:ext cx="4916877" cy="1700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305800" cy="1143000"/>
          </a:xfrm>
        </p:spPr>
        <p:txBody>
          <a:bodyPr>
            <a:normAutofit/>
          </a:bodyPr>
          <a:lstStyle/>
          <a:p>
            <a:r>
              <a:rPr lang="en-IE" dirty="0" smtClean="0"/>
              <a:t>Significance of NESC Research</a:t>
            </a:r>
            <a:endParaRPr lang="en-IE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1964353"/>
            <a:ext cx="8248989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IE" dirty="0" smtClean="0"/>
              <a:t> </a:t>
            </a:r>
            <a:r>
              <a:rPr lang="en-IE" sz="2400" dirty="0" smtClean="0"/>
              <a:t>Comparative mapping of major segment of social regulation</a:t>
            </a:r>
          </a:p>
          <a:p>
            <a:pPr lvl="1">
              <a:buFont typeface="Arial" pitchFamily="34" charset="0"/>
              <a:buChar char="•"/>
            </a:pPr>
            <a:r>
              <a:rPr lang="en-IE" sz="2400" dirty="0" smtClean="0"/>
              <a:t> wide variety and some outstanding practices</a:t>
            </a:r>
          </a:p>
          <a:p>
            <a:pPr lvl="1">
              <a:buFont typeface="Arial" pitchFamily="34" charset="0"/>
              <a:buChar char="•"/>
            </a:pPr>
            <a:r>
              <a:rPr lang="en-IE" sz="2400" dirty="0" smtClean="0"/>
              <a:t> shift towards regulatory model incomplete</a:t>
            </a:r>
          </a:p>
          <a:p>
            <a:endParaRPr lang="en-IE" sz="2400" dirty="0" smtClean="0"/>
          </a:p>
          <a:p>
            <a:pPr>
              <a:buFont typeface="Arial" pitchFamily="34" charset="0"/>
              <a:buChar char="•"/>
            </a:pPr>
            <a:r>
              <a:rPr lang="en-IE" sz="2400" dirty="0" smtClean="0"/>
              <a:t> Learning complements control in regulatory governance</a:t>
            </a:r>
          </a:p>
          <a:p>
            <a:pPr>
              <a:buFont typeface="Arial" pitchFamily="34" charset="0"/>
              <a:buChar char="•"/>
            </a:pPr>
            <a:endParaRPr lang="en-IE" sz="2400" dirty="0" smtClean="0"/>
          </a:p>
          <a:p>
            <a:pPr>
              <a:buFont typeface="Arial" pitchFamily="34" charset="0"/>
              <a:buChar char="•"/>
            </a:pPr>
            <a:r>
              <a:rPr lang="en-IE" sz="2400" dirty="0" smtClean="0"/>
              <a:t> Focus on learning supported by principles-based regulation</a:t>
            </a:r>
          </a:p>
          <a:p>
            <a:pPr>
              <a:buFont typeface="Arial" pitchFamily="34" charset="0"/>
              <a:buChar char="•"/>
            </a:pPr>
            <a:endParaRPr lang="en-IE" sz="2400" dirty="0" smtClean="0"/>
          </a:p>
          <a:p>
            <a:pPr>
              <a:buFont typeface="Arial" pitchFamily="34" charset="0"/>
              <a:buChar char="•"/>
            </a:pPr>
            <a:r>
              <a:rPr lang="en-IE" sz="2400" dirty="0" smtClean="0"/>
              <a:t> Regulation accompanied by Meta-Regulation</a:t>
            </a:r>
          </a:p>
          <a:p>
            <a:pPr>
              <a:buFont typeface="Arial" pitchFamily="34" charset="0"/>
              <a:buChar char="•"/>
            </a:pPr>
            <a:endParaRPr lang="en-IE" sz="2400" dirty="0" smtClean="0"/>
          </a:p>
          <a:p>
            <a:pPr>
              <a:buFont typeface="Arial" pitchFamily="34" charset="0"/>
              <a:buChar char="•"/>
            </a:pPr>
            <a:endParaRPr lang="en-IE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908720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Regulating Human Services:</a:t>
            </a:r>
            <a:br>
              <a:rPr lang="en-IE" dirty="0" smtClean="0"/>
            </a:br>
            <a:r>
              <a:rPr lang="en-IE" dirty="0" smtClean="0"/>
              <a:t>Three Challenges</a:t>
            </a:r>
            <a:endParaRPr lang="en-IE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2636912"/>
            <a:ext cx="511511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IE" sz="2400" dirty="0" smtClean="0"/>
              <a:t>How to Set the Standards?</a:t>
            </a:r>
          </a:p>
          <a:p>
            <a:pPr marL="342900" indent="-342900">
              <a:buAutoNum type="arabicPeriod"/>
            </a:pPr>
            <a:endParaRPr lang="en-IE" sz="2400" dirty="0" smtClean="0"/>
          </a:p>
          <a:p>
            <a:pPr marL="342900" indent="-342900">
              <a:buAutoNum type="arabicPeriod"/>
            </a:pPr>
            <a:r>
              <a:rPr lang="en-IE" sz="2400" dirty="0" smtClean="0"/>
              <a:t>How to Know What is Happening?</a:t>
            </a:r>
          </a:p>
          <a:p>
            <a:pPr marL="342900" indent="-342900">
              <a:buAutoNum type="arabicPeriod"/>
            </a:pPr>
            <a:endParaRPr lang="en-IE" sz="2400" dirty="0" smtClean="0"/>
          </a:p>
          <a:p>
            <a:pPr marL="342900" indent="-342900">
              <a:buAutoNum type="arabicPeriod"/>
            </a:pPr>
            <a:r>
              <a:rPr lang="en-IE" sz="2400" dirty="0" smtClean="0"/>
              <a:t>How to Change Behaviour?</a:t>
            </a:r>
            <a:endParaRPr lang="en-IE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827584" y="5085184"/>
            <a:ext cx="665323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What have we learnt  from NESC reports </a:t>
            </a:r>
          </a:p>
          <a:p>
            <a:r>
              <a:rPr lang="en-IE" sz="2800" dirty="0" smtClean="0"/>
              <a:t>and what else do we need to learn and do?</a:t>
            </a:r>
            <a:endParaRPr lang="en-IE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971600" y="764704"/>
          <a:ext cx="6527304" cy="3856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9512" y="1340768"/>
            <a:ext cx="23648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IE" dirty="0" smtClean="0">
                <a:solidFill>
                  <a:schemeClr val="accent1">
                    <a:lumMod val="50000"/>
                  </a:schemeClr>
                </a:solidFill>
              </a:rPr>
              <a:t> Rules </a:t>
            </a:r>
            <a:r>
              <a:rPr lang="en-IE" b="1" dirty="0" smtClean="0">
                <a:solidFill>
                  <a:schemeClr val="accent1">
                    <a:lumMod val="50000"/>
                  </a:schemeClr>
                </a:solidFill>
              </a:rPr>
              <a:t>or</a:t>
            </a:r>
            <a:r>
              <a:rPr lang="en-IE" dirty="0" smtClean="0">
                <a:solidFill>
                  <a:schemeClr val="accent1">
                    <a:lumMod val="50000"/>
                  </a:schemeClr>
                </a:solidFill>
              </a:rPr>
              <a:t> Principles? </a:t>
            </a:r>
          </a:p>
          <a:p>
            <a:pPr>
              <a:buFont typeface="Arial" pitchFamily="34" charset="0"/>
              <a:buChar char="•"/>
            </a:pPr>
            <a:r>
              <a:rPr lang="en-IE" dirty="0" smtClean="0">
                <a:solidFill>
                  <a:schemeClr val="accent1">
                    <a:lumMod val="50000"/>
                  </a:schemeClr>
                </a:solidFill>
              </a:rPr>
              <a:t> State </a:t>
            </a:r>
            <a:r>
              <a:rPr lang="en-IE" b="1" dirty="0" smtClean="0">
                <a:solidFill>
                  <a:schemeClr val="accent1">
                    <a:lumMod val="50000"/>
                  </a:schemeClr>
                </a:solidFill>
              </a:rPr>
              <a:t>or</a:t>
            </a:r>
            <a:r>
              <a:rPr lang="en-IE" dirty="0" smtClean="0">
                <a:solidFill>
                  <a:schemeClr val="accent1">
                    <a:lumMod val="50000"/>
                  </a:schemeClr>
                </a:solidFill>
              </a:rPr>
              <a:t> non-State?</a:t>
            </a:r>
          </a:p>
          <a:p>
            <a:pPr>
              <a:buFont typeface="Arial" pitchFamily="34" charset="0"/>
              <a:buChar char="•"/>
            </a:pPr>
            <a:r>
              <a:rPr lang="en-IE" dirty="0" smtClean="0">
                <a:solidFill>
                  <a:schemeClr val="accent1">
                    <a:lumMod val="50000"/>
                  </a:schemeClr>
                </a:solidFill>
              </a:rPr>
              <a:t> Process in Standard-</a:t>
            </a:r>
          </a:p>
          <a:p>
            <a:r>
              <a:rPr lang="en-IE" dirty="0" smtClean="0">
                <a:solidFill>
                  <a:schemeClr val="accent1">
                    <a:lumMod val="50000"/>
                  </a:schemeClr>
                </a:solidFill>
              </a:rPr>
              <a:t>     Setting</a:t>
            </a:r>
            <a:endParaRPr lang="en-IE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47731" y="1412776"/>
            <a:ext cx="299626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IE" dirty="0" smtClean="0"/>
              <a:t> </a:t>
            </a:r>
            <a:r>
              <a:rPr lang="en-IE" dirty="0" smtClean="0">
                <a:solidFill>
                  <a:schemeClr val="accent1">
                    <a:lumMod val="50000"/>
                  </a:schemeClr>
                </a:solidFill>
              </a:rPr>
              <a:t>Inspection</a:t>
            </a:r>
          </a:p>
          <a:p>
            <a:pPr>
              <a:buFont typeface="Arial" pitchFamily="34" charset="0"/>
              <a:buChar char="•"/>
            </a:pPr>
            <a:r>
              <a:rPr lang="en-IE" dirty="0" smtClean="0">
                <a:solidFill>
                  <a:schemeClr val="accent1">
                    <a:lumMod val="50000"/>
                  </a:schemeClr>
                </a:solidFill>
              </a:rPr>
              <a:t> Self-Reporting/Monitoring</a:t>
            </a:r>
          </a:p>
          <a:p>
            <a:pPr>
              <a:buFont typeface="Arial" pitchFamily="34" charset="0"/>
              <a:buChar char="•"/>
            </a:pPr>
            <a:r>
              <a:rPr lang="en-IE" dirty="0" smtClean="0">
                <a:solidFill>
                  <a:schemeClr val="accent1">
                    <a:lumMod val="50000"/>
                  </a:schemeClr>
                </a:solidFill>
              </a:rPr>
              <a:t> User Feedback</a:t>
            </a:r>
          </a:p>
          <a:p>
            <a:pPr>
              <a:buFont typeface="Arial" pitchFamily="34" charset="0"/>
              <a:buChar char="•"/>
            </a:pPr>
            <a:r>
              <a:rPr lang="en-IE" dirty="0" smtClean="0">
                <a:solidFill>
                  <a:schemeClr val="accent1">
                    <a:lumMod val="50000"/>
                  </a:schemeClr>
                </a:solidFill>
              </a:rPr>
              <a:t> Third Party Monitoring</a:t>
            </a:r>
          </a:p>
        </p:txBody>
      </p:sp>
      <p:sp>
        <p:nvSpPr>
          <p:cNvPr id="6" name="Rectangle 5"/>
          <p:cNvSpPr/>
          <p:nvPr/>
        </p:nvSpPr>
        <p:spPr>
          <a:xfrm>
            <a:off x="323528" y="400506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IE" dirty="0" smtClean="0">
                <a:solidFill>
                  <a:schemeClr val="accent1">
                    <a:lumMod val="50000"/>
                  </a:schemeClr>
                </a:solidFill>
              </a:rPr>
              <a:t> Deterrence or Compliance?</a:t>
            </a:r>
          </a:p>
          <a:p>
            <a:pPr>
              <a:buFont typeface="Arial" pitchFamily="34" charset="0"/>
              <a:buChar char="•"/>
            </a:pPr>
            <a:r>
              <a:rPr lang="en-IE" dirty="0" smtClean="0">
                <a:solidFill>
                  <a:schemeClr val="accent1">
                    <a:lumMod val="50000"/>
                  </a:schemeClr>
                </a:solidFill>
              </a:rPr>
              <a:t> Is Public Sector Different?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9512" y="332656"/>
            <a:ext cx="41243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Regulatory Process</a:t>
            </a:r>
          </a:p>
        </p:txBody>
      </p:sp>
      <p:sp>
        <p:nvSpPr>
          <p:cNvPr id="8" name="Rectangle 7"/>
          <p:cNvSpPr/>
          <p:nvPr/>
        </p:nvSpPr>
        <p:spPr>
          <a:xfrm>
            <a:off x="3779912" y="486916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E" b="1" dirty="0" smtClean="0">
                <a:solidFill>
                  <a:schemeClr val="accent1">
                    <a:lumMod val="50000"/>
                  </a:schemeClr>
                </a:solidFill>
              </a:rPr>
              <a:t>System-Level Issues </a:t>
            </a:r>
          </a:p>
          <a:p>
            <a:pPr>
              <a:buFont typeface="Arial" pitchFamily="34" charset="0"/>
              <a:buChar char="•"/>
            </a:pPr>
            <a:r>
              <a:rPr lang="en-IE" dirty="0" smtClean="0">
                <a:solidFill>
                  <a:schemeClr val="accent1">
                    <a:lumMod val="50000"/>
                  </a:schemeClr>
                </a:solidFill>
              </a:rPr>
              <a:t> Meta-Regulation</a:t>
            </a:r>
          </a:p>
          <a:p>
            <a:pPr>
              <a:buFont typeface="Arial" pitchFamily="34" charset="0"/>
              <a:buChar char="•"/>
            </a:pPr>
            <a:r>
              <a:rPr lang="en-IE" dirty="0" smtClean="0">
                <a:solidFill>
                  <a:schemeClr val="accent1">
                    <a:lumMod val="50000"/>
                  </a:schemeClr>
                </a:solidFill>
              </a:rPr>
              <a:t> Triple-Loop Learning and Revisable Goals</a:t>
            </a:r>
          </a:p>
          <a:p>
            <a:pPr>
              <a:buFont typeface="Arial" pitchFamily="34" charset="0"/>
              <a:buChar char="•"/>
            </a:pPr>
            <a:r>
              <a:rPr lang="en-IE" dirty="0" smtClean="0">
                <a:solidFill>
                  <a:schemeClr val="accent1">
                    <a:lumMod val="50000"/>
                  </a:schemeClr>
                </a:solidFill>
              </a:rPr>
              <a:t> Participation in Networks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3058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IE" sz="4000" dirty="0" smtClean="0"/>
              <a:t>Changing Behaviour:</a:t>
            </a:r>
            <a:br>
              <a:rPr lang="en-IE" sz="4000" dirty="0" smtClean="0"/>
            </a:br>
            <a:r>
              <a:rPr lang="en-IE" sz="4000" dirty="0" smtClean="0"/>
              <a:t>Three Sided Enforcement Pyramid</a:t>
            </a:r>
            <a:endParaRPr lang="en-IE" sz="4000" dirty="0"/>
          </a:p>
        </p:txBody>
      </p:sp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775" y="2781300"/>
            <a:ext cx="3238500" cy="224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TextBox 3"/>
          <p:cNvSpPr txBox="1">
            <a:spLocks noChangeArrowheads="1"/>
          </p:cNvSpPr>
          <p:nvPr/>
        </p:nvSpPr>
        <p:spPr bwMode="auto">
          <a:xfrm>
            <a:off x="6156176" y="2564904"/>
            <a:ext cx="6826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dirty="0"/>
              <a:t>State</a:t>
            </a:r>
          </a:p>
        </p:txBody>
      </p:sp>
      <p:sp>
        <p:nvSpPr>
          <p:cNvPr id="13317" name="TextBox 4"/>
          <p:cNvSpPr txBox="1">
            <a:spLocks noChangeArrowheads="1"/>
          </p:cNvSpPr>
          <p:nvPr/>
        </p:nvSpPr>
        <p:spPr bwMode="auto">
          <a:xfrm>
            <a:off x="6011863" y="4508500"/>
            <a:ext cx="12477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/>
              <a:t>Businesses</a:t>
            </a:r>
          </a:p>
        </p:txBody>
      </p:sp>
      <p:sp>
        <p:nvSpPr>
          <p:cNvPr id="13318" name="TextBox 5"/>
          <p:cNvSpPr txBox="1">
            <a:spLocks noChangeArrowheads="1"/>
          </p:cNvSpPr>
          <p:nvPr/>
        </p:nvSpPr>
        <p:spPr bwMode="auto">
          <a:xfrm>
            <a:off x="539750" y="2924175"/>
            <a:ext cx="146514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dirty="0" smtClean="0"/>
              <a:t>Users, </a:t>
            </a:r>
            <a:r>
              <a:rPr lang="en-IE" dirty="0"/>
              <a:t>NGOs</a:t>
            </a:r>
          </a:p>
          <a:p>
            <a:r>
              <a:rPr lang="en-IE" dirty="0"/>
              <a:t>Unions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268538" y="3429000"/>
            <a:ext cx="1366837" cy="431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4859338" y="2708920"/>
            <a:ext cx="1296838" cy="72008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Isosceles Triangle 19"/>
          <p:cNvSpPr/>
          <p:nvPr/>
        </p:nvSpPr>
        <p:spPr>
          <a:xfrm>
            <a:off x="6659563" y="1844675"/>
            <a:ext cx="2233612" cy="2016125"/>
          </a:xfrm>
          <a:prstGeom prst="triangle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Isosceles Triangle 20"/>
          <p:cNvSpPr/>
          <p:nvPr/>
        </p:nvSpPr>
        <p:spPr>
          <a:xfrm>
            <a:off x="0" y="3716338"/>
            <a:ext cx="2232025" cy="2016125"/>
          </a:xfrm>
          <a:prstGeom prst="triangle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323850" y="5229225"/>
            <a:ext cx="15843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11188" y="4581525"/>
            <a:ext cx="9366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Isosceles Triangle 31"/>
          <p:cNvSpPr/>
          <p:nvPr/>
        </p:nvSpPr>
        <p:spPr>
          <a:xfrm>
            <a:off x="6443663" y="4292600"/>
            <a:ext cx="2232025" cy="2016125"/>
          </a:xfrm>
          <a:prstGeom prst="triangle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7056438" y="5157788"/>
            <a:ext cx="9350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732588" y="5732463"/>
            <a:ext cx="15843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8" name="TextBox 35"/>
          <p:cNvSpPr txBox="1">
            <a:spLocks noChangeArrowheads="1"/>
          </p:cNvSpPr>
          <p:nvPr/>
        </p:nvSpPr>
        <p:spPr bwMode="auto">
          <a:xfrm>
            <a:off x="539750" y="5300663"/>
            <a:ext cx="1244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/>
              <a:t>Complaint</a:t>
            </a:r>
          </a:p>
        </p:txBody>
      </p:sp>
      <p:sp>
        <p:nvSpPr>
          <p:cNvPr id="13329" name="TextBox 36"/>
          <p:cNvSpPr txBox="1">
            <a:spLocks noChangeArrowheads="1"/>
          </p:cNvSpPr>
          <p:nvPr/>
        </p:nvSpPr>
        <p:spPr bwMode="auto">
          <a:xfrm>
            <a:off x="539552" y="4653136"/>
            <a:ext cx="12763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dirty="0"/>
              <a:t>Referral to </a:t>
            </a:r>
          </a:p>
          <a:p>
            <a:r>
              <a:rPr lang="en-IE" dirty="0"/>
              <a:t>agency</a:t>
            </a:r>
          </a:p>
        </p:txBody>
      </p:sp>
      <p:sp>
        <p:nvSpPr>
          <p:cNvPr id="13330" name="TextBox 37"/>
          <p:cNvSpPr txBox="1">
            <a:spLocks noChangeArrowheads="1"/>
          </p:cNvSpPr>
          <p:nvPr/>
        </p:nvSpPr>
        <p:spPr bwMode="auto">
          <a:xfrm>
            <a:off x="1692275" y="3860800"/>
            <a:ext cx="12366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dirty="0"/>
              <a:t>Action for </a:t>
            </a:r>
          </a:p>
          <a:p>
            <a:r>
              <a:rPr lang="en-IE" dirty="0"/>
              <a:t>damages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 flipH="1">
            <a:off x="1116013" y="4076700"/>
            <a:ext cx="647700" cy="2159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32" name="TextBox 41"/>
          <p:cNvSpPr txBox="1">
            <a:spLocks noChangeArrowheads="1"/>
          </p:cNvSpPr>
          <p:nvPr/>
        </p:nvSpPr>
        <p:spPr bwMode="auto">
          <a:xfrm>
            <a:off x="7092950" y="5805488"/>
            <a:ext cx="1244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/>
              <a:t>Complaint</a:t>
            </a:r>
          </a:p>
        </p:txBody>
      </p:sp>
      <p:sp>
        <p:nvSpPr>
          <p:cNvPr id="13333" name="TextBox 42"/>
          <p:cNvSpPr txBox="1">
            <a:spLocks noChangeArrowheads="1"/>
          </p:cNvSpPr>
          <p:nvPr/>
        </p:nvSpPr>
        <p:spPr bwMode="auto">
          <a:xfrm>
            <a:off x="7092280" y="5157192"/>
            <a:ext cx="9826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dirty="0"/>
              <a:t>Whistle</a:t>
            </a:r>
          </a:p>
          <a:p>
            <a:r>
              <a:rPr lang="en-IE" dirty="0"/>
              <a:t>blowing</a:t>
            </a:r>
          </a:p>
        </p:txBody>
      </p:sp>
      <p:sp>
        <p:nvSpPr>
          <p:cNvPr id="13334" name="TextBox 43"/>
          <p:cNvSpPr txBox="1">
            <a:spLocks noChangeArrowheads="1"/>
          </p:cNvSpPr>
          <p:nvPr/>
        </p:nvSpPr>
        <p:spPr bwMode="auto">
          <a:xfrm>
            <a:off x="7905750" y="4076700"/>
            <a:ext cx="12382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/>
              <a:t>Action for </a:t>
            </a:r>
          </a:p>
          <a:p>
            <a:r>
              <a:rPr lang="en-IE"/>
              <a:t>damages</a:t>
            </a:r>
          </a:p>
        </p:txBody>
      </p:sp>
      <p:cxnSp>
        <p:nvCxnSpPr>
          <p:cNvPr id="46" name="Straight Arrow Connector 45"/>
          <p:cNvCxnSpPr>
            <a:stCxn id="13334" idx="1"/>
          </p:cNvCxnSpPr>
          <p:nvPr/>
        </p:nvCxnSpPr>
        <p:spPr>
          <a:xfrm flipH="1">
            <a:off x="7524750" y="4400550"/>
            <a:ext cx="381000" cy="46831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 flipV="1">
            <a:off x="5003800" y="4292600"/>
            <a:ext cx="1008063" cy="36036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37" name="TextBox 25"/>
          <p:cNvSpPr txBox="1">
            <a:spLocks noChangeArrowheads="1"/>
          </p:cNvSpPr>
          <p:nvPr/>
        </p:nvSpPr>
        <p:spPr bwMode="auto">
          <a:xfrm>
            <a:off x="900113" y="6308725"/>
            <a:ext cx="38322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i="1"/>
              <a:t>Source: Adapted from Grabosky 1997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6876256" y="3501008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7092280" y="3140968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0" idx="1"/>
            <a:endCxn id="20" idx="5"/>
          </p:cNvCxnSpPr>
          <p:nvPr/>
        </p:nvCxnSpPr>
        <p:spPr>
          <a:xfrm>
            <a:off x="7217966" y="2852738"/>
            <a:ext cx="11168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380312" y="2492896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911752" y="3501008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600" dirty="0" smtClean="0"/>
              <a:t>Education &amp; Advice</a:t>
            </a:r>
            <a:endParaRPr lang="en-IE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7236296" y="3140968"/>
            <a:ext cx="1149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Warnings</a:t>
            </a:r>
            <a:endParaRPr lang="en-IE" dirty="0"/>
          </a:p>
        </p:txBody>
      </p:sp>
      <p:sp>
        <p:nvSpPr>
          <p:cNvPr id="42" name="TextBox 41"/>
          <p:cNvSpPr txBox="1"/>
          <p:nvPr/>
        </p:nvSpPr>
        <p:spPr>
          <a:xfrm>
            <a:off x="7092280" y="2852936"/>
            <a:ext cx="13908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1600" dirty="0" smtClean="0"/>
              <a:t>Undertakings</a:t>
            </a:r>
            <a:endParaRPr lang="en-IE" sz="1600" dirty="0"/>
          </a:p>
        </p:txBody>
      </p:sp>
      <p:sp>
        <p:nvSpPr>
          <p:cNvPr id="43" name="TextBox 42"/>
          <p:cNvSpPr txBox="1"/>
          <p:nvPr/>
        </p:nvSpPr>
        <p:spPr>
          <a:xfrm>
            <a:off x="7380312" y="2420888"/>
            <a:ext cx="9377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E" sz="1400" dirty="0" smtClean="0"/>
              <a:t>Fixed </a:t>
            </a:r>
          </a:p>
          <a:p>
            <a:pPr algn="ctr"/>
            <a:r>
              <a:rPr lang="en-IE" sz="1400" dirty="0" smtClean="0"/>
              <a:t>payments</a:t>
            </a:r>
            <a:endParaRPr lang="en-IE" sz="1400" dirty="0"/>
          </a:p>
        </p:txBody>
      </p:sp>
      <p:sp>
        <p:nvSpPr>
          <p:cNvPr id="44" name="TextBox 43"/>
          <p:cNvSpPr txBox="1"/>
          <p:nvPr/>
        </p:nvSpPr>
        <p:spPr>
          <a:xfrm>
            <a:off x="8100392" y="2132856"/>
            <a:ext cx="12596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400" dirty="0" smtClean="0"/>
              <a:t>Prosecution</a:t>
            </a:r>
            <a:endParaRPr lang="en-IE" sz="1400" dirty="0"/>
          </a:p>
        </p:txBody>
      </p:sp>
      <p:cxnSp>
        <p:nvCxnSpPr>
          <p:cNvPr id="53" name="Straight Connector 52"/>
          <p:cNvCxnSpPr/>
          <p:nvPr/>
        </p:nvCxnSpPr>
        <p:spPr>
          <a:xfrm>
            <a:off x="7596336" y="2204864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7668344" y="2348880"/>
            <a:ext cx="50405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7859802" y="1196752"/>
            <a:ext cx="12841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1400" dirty="0" smtClean="0"/>
              <a:t>Authorization</a:t>
            </a:r>
          </a:p>
          <a:p>
            <a:r>
              <a:rPr lang="en-IE" sz="1400" dirty="0" smtClean="0"/>
              <a:t>Revocation</a:t>
            </a:r>
            <a:endParaRPr lang="en-IE" sz="1400" dirty="0"/>
          </a:p>
        </p:txBody>
      </p:sp>
      <p:cxnSp>
        <p:nvCxnSpPr>
          <p:cNvPr id="60" name="Straight Arrow Connector 59"/>
          <p:cNvCxnSpPr/>
          <p:nvPr/>
        </p:nvCxnSpPr>
        <p:spPr>
          <a:xfrm flipH="1">
            <a:off x="7812360" y="1700808"/>
            <a:ext cx="360040" cy="4317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3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  <p:bldP spid="13317" grpId="0"/>
      <p:bldP spid="13318" grpId="0"/>
      <p:bldP spid="21" grpId="0" animBg="1"/>
      <p:bldP spid="32" grpId="0" animBg="1"/>
      <p:bldP spid="13328" grpId="0"/>
      <p:bldP spid="13329" grpId="0"/>
      <p:bldP spid="13330" grpId="0"/>
      <p:bldP spid="13332" grpId="0"/>
      <p:bldP spid="13333" grpId="0"/>
      <p:bldP spid="133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What Next?</a:t>
            </a:r>
            <a:endParaRPr lang="en-IE" dirty="0"/>
          </a:p>
        </p:txBody>
      </p:sp>
      <p:sp>
        <p:nvSpPr>
          <p:cNvPr id="3" name="TextBox 2"/>
          <p:cNvSpPr txBox="1"/>
          <p:nvPr/>
        </p:nvSpPr>
        <p:spPr>
          <a:xfrm>
            <a:off x="827584" y="1988840"/>
            <a:ext cx="8118184" cy="57246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IE" sz="2400" dirty="0" smtClean="0"/>
              <a:t> Control</a:t>
            </a:r>
          </a:p>
          <a:p>
            <a:pPr lvl="1">
              <a:buFont typeface="Arial" pitchFamily="34" charset="0"/>
              <a:buChar char="•"/>
            </a:pPr>
            <a:r>
              <a:rPr lang="en-IE" sz="2400" dirty="0" smtClean="0"/>
              <a:t> address incomplete and fragmented regimes</a:t>
            </a:r>
          </a:p>
          <a:p>
            <a:pPr lvl="1">
              <a:buFont typeface="Arial" pitchFamily="34" charset="0"/>
              <a:buChar char="•"/>
            </a:pPr>
            <a:r>
              <a:rPr lang="en-IE" sz="2400" dirty="0" smtClean="0"/>
              <a:t> ensure credible capacity for detection and enforcement</a:t>
            </a:r>
          </a:p>
          <a:p>
            <a:pPr lvl="1">
              <a:buFont typeface="Arial" pitchFamily="34" charset="0"/>
              <a:buChar char="•"/>
            </a:pPr>
            <a:r>
              <a:rPr lang="en-IE" sz="2400" dirty="0" smtClean="0"/>
              <a:t> focus on outcomes</a:t>
            </a:r>
          </a:p>
          <a:p>
            <a:pPr lvl="1">
              <a:buFont typeface="Arial" pitchFamily="34" charset="0"/>
              <a:buChar char="•"/>
            </a:pPr>
            <a:r>
              <a:rPr lang="en-IE" sz="2400" dirty="0" smtClean="0"/>
              <a:t> development of diagnostic monitoring</a:t>
            </a:r>
          </a:p>
          <a:p>
            <a:pPr lvl="1"/>
            <a:endParaRPr lang="en-IE" sz="2400" dirty="0" smtClean="0"/>
          </a:p>
          <a:p>
            <a:pPr>
              <a:buFont typeface="Arial" pitchFamily="34" charset="0"/>
              <a:buChar char="•"/>
            </a:pPr>
            <a:r>
              <a:rPr lang="en-IE" sz="2400" dirty="0" smtClean="0"/>
              <a:t> Learning </a:t>
            </a:r>
          </a:p>
          <a:p>
            <a:pPr lvl="1">
              <a:buFont typeface="Arial" pitchFamily="34" charset="0"/>
              <a:buChar char="•"/>
            </a:pPr>
            <a:r>
              <a:rPr lang="en-IE" sz="2400" dirty="0" smtClean="0"/>
              <a:t> foster  operational learning within and between sectors</a:t>
            </a:r>
          </a:p>
          <a:p>
            <a:pPr lvl="1">
              <a:buFont typeface="Arial" pitchFamily="34" charset="0"/>
              <a:buChar char="•"/>
            </a:pPr>
            <a:r>
              <a:rPr lang="en-IE" sz="2400" dirty="0" smtClean="0"/>
              <a:t> use learning to revise regimes</a:t>
            </a:r>
          </a:p>
          <a:p>
            <a:pPr lvl="1">
              <a:buFont typeface="Arial" pitchFamily="34" charset="0"/>
              <a:buChar char="•"/>
            </a:pPr>
            <a:r>
              <a:rPr lang="en-IE" sz="2400" dirty="0" smtClean="0"/>
              <a:t> review balance between provision, regulation and </a:t>
            </a:r>
          </a:p>
          <a:p>
            <a:pPr lvl="1"/>
            <a:r>
              <a:rPr lang="en-IE" sz="2400" smtClean="0"/>
              <a:t>	meta-regulation</a:t>
            </a:r>
            <a:endParaRPr lang="en-IE" sz="2400" dirty="0" smtClean="0"/>
          </a:p>
          <a:p>
            <a:pPr>
              <a:buFont typeface="Arial" pitchFamily="34" charset="0"/>
              <a:buChar char="•"/>
            </a:pPr>
            <a:endParaRPr lang="en-IE" dirty="0" smtClean="0"/>
          </a:p>
          <a:p>
            <a:pPr>
              <a:buFont typeface="Arial" pitchFamily="34" charset="0"/>
              <a:buChar char="•"/>
            </a:pPr>
            <a:r>
              <a:rPr lang="en-IE" sz="2400" dirty="0" smtClean="0"/>
              <a:t> More Research	</a:t>
            </a:r>
          </a:p>
          <a:p>
            <a:r>
              <a:rPr lang="en-IE" sz="2400" dirty="0" smtClean="0"/>
              <a:t>	</a:t>
            </a:r>
            <a:r>
              <a:rPr lang="en-IE" dirty="0" smtClean="0"/>
              <a:t>	</a:t>
            </a:r>
          </a:p>
          <a:p>
            <a:pPr lvl="1"/>
            <a:endParaRPr lang="en-IE" dirty="0" smtClean="0"/>
          </a:p>
          <a:p>
            <a:pPr lvl="1"/>
            <a:endParaRPr lang="en-IE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18943</TotalTime>
  <Words>271</Words>
  <Application>Microsoft Office PowerPoint</Application>
  <PresentationFormat>On-screen Show (4:3)</PresentationFormat>
  <Paragraphs>85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Regulating Human Services: Control or Learning?  </vt:lpstr>
      <vt:lpstr>Significance of NESC Research</vt:lpstr>
      <vt:lpstr>Regulating Human Services: Three Challenges</vt:lpstr>
      <vt:lpstr>Slide 4</vt:lpstr>
      <vt:lpstr>Changing Behaviour: Three Sided Enforcement Pyramid</vt:lpstr>
      <vt:lpstr>What Next?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Colin Scott</dc:creator>
  <cp:lastModifiedBy>gmalone</cp:lastModifiedBy>
  <cp:revision>80</cp:revision>
  <dcterms:created xsi:type="dcterms:W3CDTF">2010-10-25T05:54:32Z</dcterms:created>
  <dcterms:modified xsi:type="dcterms:W3CDTF">2012-11-20T09:41:06Z</dcterms:modified>
</cp:coreProperties>
</file>