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56" r:id="rId2"/>
    <p:sldId id="345" r:id="rId3"/>
    <p:sldId id="367" r:id="rId4"/>
    <p:sldId id="356" r:id="rId5"/>
    <p:sldId id="299" r:id="rId6"/>
    <p:sldId id="369" r:id="rId7"/>
    <p:sldId id="370" r:id="rId8"/>
    <p:sldId id="368" r:id="rId9"/>
    <p:sldId id="350" r:id="rId10"/>
    <p:sldId id="349" r:id="rId11"/>
    <p:sldId id="351" r:id="rId12"/>
    <p:sldId id="371" r:id="rId13"/>
    <p:sldId id="372" r:id="rId14"/>
    <p:sldId id="373" r:id="rId15"/>
    <p:sldId id="374" r:id="rId16"/>
    <p:sldId id="375" r:id="rId17"/>
    <p:sldId id="376" r:id="rId18"/>
    <p:sldId id="377" r:id="rId19"/>
    <p:sldId id="378" r:id="rId20"/>
    <p:sldId id="379" r:id="rId21"/>
    <p:sldId id="380" r:id="rId22"/>
    <p:sldId id="360" r:id="rId23"/>
    <p:sldId id="381" r:id="rId24"/>
    <p:sldId id="382" r:id="rId25"/>
    <p:sldId id="389" r:id="rId26"/>
    <p:sldId id="384" r:id="rId27"/>
    <p:sldId id="385" r:id="rId28"/>
    <p:sldId id="390" r:id="rId29"/>
    <p:sldId id="391" r:id="rId30"/>
    <p:sldId id="392"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neMarie McGauran" initials="AM" lastIdx="39"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6CC"/>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40571" autoAdjust="0"/>
  </p:normalViewPr>
  <p:slideViewPr>
    <p:cSldViewPr>
      <p:cViewPr varScale="1">
        <p:scale>
          <a:sx n="69" d="100"/>
          <a:sy n="69" d="100"/>
        </p:scale>
        <p:origin x="-1196" y="-8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88" d="100"/>
          <a:sy n="88" d="100"/>
        </p:scale>
        <p:origin x="-3822"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I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Payment Received</c:v>
                </c:pt>
              </c:strCache>
            </c:strRef>
          </c:tx>
          <c:dLbls>
            <c:dLbl>
              <c:idx val="1"/>
              <c:layout>
                <c:manualLayout>
                  <c:x val="-7.399061555984747E-2"/>
                  <c:y val="-0.10154992194840874"/>
                </c:manualLayout>
              </c:layout>
              <c:dLblPos val="bestFit"/>
              <c:showLegendKey val="0"/>
              <c:showVal val="1"/>
              <c:showCatName val="0"/>
              <c:showSerName val="0"/>
              <c:showPercent val="0"/>
              <c:showBubbleSize val="0"/>
            </c:dLbl>
            <c:dLblPos val="bestFit"/>
            <c:showLegendKey val="0"/>
            <c:showVal val="1"/>
            <c:showCatName val="0"/>
            <c:showSerName val="0"/>
            <c:showPercent val="0"/>
            <c:showBubbleSize val="0"/>
            <c:showLeaderLines val="1"/>
          </c:dLbls>
          <c:cat>
            <c:strRef>
              <c:f>Sheet1!$A$2:$A$8</c:f>
              <c:strCache>
                <c:ptCount val="7"/>
                <c:pt idx="0">
                  <c:v>Jobseekers Payment</c:v>
                </c:pt>
                <c:pt idx="1">
                  <c:v>Unemployment Scheme</c:v>
                </c:pt>
                <c:pt idx="2">
                  <c:v>Qualified adult*</c:v>
                </c:pt>
                <c:pt idx="3">
                  <c:v>Disability/invalidity payment</c:v>
                </c:pt>
                <c:pt idx="4">
                  <c:v>Carer's Allowance</c:v>
                </c:pt>
                <c:pt idx="5">
                  <c:v>One Parent Familiy Payment/JST</c:v>
                </c:pt>
                <c:pt idx="6">
                  <c:v>Other/unknown</c:v>
                </c:pt>
              </c:strCache>
            </c:strRef>
          </c:cat>
          <c:val>
            <c:numRef>
              <c:f>Sheet1!$B$2:$B$8</c:f>
              <c:numCache>
                <c:formatCode>General</c:formatCode>
                <c:ptCount val="7"/>
                <c:pt idx="0">
                  <c:v>12</c:v>
                </c:pt>
                <c:pt idx="1">
                  <c:v>5</c:v>
                </c:pt>
                <c:pt idx="2">
                  <c:v>4</c:v>
                </c:pt>
                <c:pt idx="3">
                  <c:v>4</c:v>
                </c:pt>
                <c:pt idx="4">
                  <c:v>3</c:v>
                </c:pt>
                <c:pt idx="5">
                  <c:v>3</c:v>
                </c:pt>
                <c:pt idx="6">
                  <c:v>3</c:v>
                </c:pt>
              </c:numCache>
            </c:numRef>
          </c:val>
        </c:ser>
        <c:dLbls>
          <c:showLegendKey val="0"/>
          <c:showVal val="0"/>
          <c:showCatName val="0"/>
          <c:showSerName val="0"/>
          <c:showPercent val="1"/>
          <c:showBubbleSize val="0"/>
          <c:showLeaderLines val="1"/>
        </c:dLbls>
        <c:firstSliceAng val="0"/>
      </c:pieChart>
    </c:plotArea>
    <c:legend>
      <c:legendPos val="b"/>
      <c:layout>
        <c:manualLayout>
          <c:xMode val="edge"/>
          <c:yMode val="edge"/>
          <c:x val="6.1209329965829738E-4"/>
          <c:y val="0.59897938690572838"/>
          <c:w val="0.99563115931263313"/>
          <c:h val="0.36303338090639503"/>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I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Job Search</c:v>
                </c:pt>
              </c:strCache>
            </c:strRef>
          </c:tx>
          <c:dLbls>
            <c:dLblPos val="bestFit"/>
            <c:showLegendKey val="0"/>
            <c:showVal val="1"/>
            <c:showCatName val="0"/>
            <c:showSerName val="0"/>
            <c:showPercent val="0"/>
            <c:showBubbleSize val="0"/>
            <c:showLeaderLines val="1"/>
          </c:dLbls>
          <c:cat>
            <c:strRef>
              <c:f>Sheet1!$A$2:$A$6</c:f>
              <c:strCache>
                <c:ptCount val="5"/>
                <c:pt idx="0">
                  <c:v>Have to look &amp; looking</c:v>
                </c:pt>
                <c:pt idx="1">
                  <c:v>Don't have to look &amp; not looking</c:v>
                </c:pt>
                <c:pt idx="2">
                  <c:v>Don't have to look, but looking</c:v>
                </c:pt>
                <c:pt idx="3">
                  <c:v>Don't have to look, but would like a job</c:v>
                </c:pt>
                <c:pt idx="4">
                  <c:v>Have to look but given up</c:v>
                </c:pt>
              </c:strCache>
            </c:strRef>
          </c:cat>
          <c:val>
            <c:numRef>
              <c:f>Sheet1!$B$2:$B$6</c:f>
              <c:numCache>
                <c:formatCode>General</c:formatCode>
                <c:ptCount val="5"/>
                <c:pt idx="0">
                  <c:v>15</c:v>
                </c:pt>
                <c:pt idx="1">
                  <c:v>6</c:v>
                </c:pt>
                <c:pt idx="2">
                  <c:v>5</c:v>
                </c:pt>
                <c:pt idx="3">
                  <c:v>4</c:v>
                </c:pt>
                <c:pt idx="4">
                  <c:v>2</c:v>
                </c:pt>
              </c:numCache>
            </c:numRef>
          </c:val>
        </c:ser>
        <c:dLbls>
          <c:showLegendKey val="0"/>
          <c:showVal val="0"/>
          <c:showCatName val="0"/>
          <c:showSerName val="0"/>
          <c:showPercent val="0"/>
          <c:showBubbleSize val="0"/>
          <c:showLeaderLines val="1"/>
        </c:dLbls>
        <c:firstSliceAng val="0"/>
      </c:pieChart>
    </c:plotArea>
    <c:legend>
      <c:legendPos val="b"/>
      <c:layout>
        <c:manualLayout>
          <c:xMode val="edge"/>
          <c:yMode val="edge"/>
          <c:x val="0.10636631505967413"/>
          <c:y val="0.69970479210722669"/>
          <c:w val="0.78412246818204345"/>
          <c:h val="0.28345901192740641"/>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0.14264</cdr:x>
      <cdr:y>0.07817</cdr:y>
    </cdr:from>
    <cdr:to>
      <cdr:x>0.78452</cdr:x>
      <cdr:y>0.1259</cdr:y>
    </cdr:to>
    <cdr:sp macro="" textlink="">
      <cdr:nvSpPr>
        <cdr:cNvPr id="2" name="TextBox 1"/>
        <cdr:cNvSpPr txBox="1"/>
      </cdr:nvSpPr>
      <cdr:spPr>
        <a:xfrm xmlns:a="http://schemas.openxmlformats.org/drawingml/2006/main">
          <a:off x="576064" y="353813"/>
          <a:ext cx="2592288" cy="2160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IE" sz="1100" dirty="0"/>
        </a:p>
      </cdr:txBody>
    </cdr:sp>
  </cdr:relSizeAnchor>
  <cdr:relSizeAnchor xmlns:cdr="http://schemas.openxmlformats.org/drawingml/2006/chartDrawing">
    <cdr:from>
      <cdr:x>0.16047</cdr:x>
      <cdr:y>0.01491</cdr:y>
    </cdr:from>
    <cdr:to>
      <cdr:x>0.78452</cdr:x>
      <cdr:y>0.11967</cdr:y>
    </cdr:to>
    <cdr:sp macro="" textlink="">
      <cdr:nvSpPr>
        <cdr:cNvPr id="3" name="TextBox 2"/>
        <cdr:cNvSpPr txBox="1"/>
      </cdr:nvSpPr>
      <cdr:spPr>
        <a:xfrm xmlns:a="http://schemas.openxmlformats.org/drawingml/2006/main">
          <a:off x="648072" y="74022"/>
          <a:ext cx="2520280" cy="5200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endParaRPr lang="en-IE" sz="20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B15419F-3FBA-406F-8F0F-EBF0C56F32FD}" type="datetimeFigureOut">
              <a:rPr lang="en-IE" smtClean="0"/>
              <a:t>19/06/2018</a:t>
            </a:fld>
            <a:endParaRPr lang="en-IE"/>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6AD4083-9228-478C-8F92-F9D1E74BF8A3}" type="slidenum">
              <a:rPr lang="en-IE" smtClean="0"/>
              <a:t>‹#›</a:t>
            </a:fld>
            <a:endParaRPr lang="en-IE"/>
          </a:p>
        </p:txBody>
      </p:sp>
    </p:spTree>
    <p:extLst>
      <p:ext uri="{BB962C8B-B14F-4D97-AF65-F5344CB8AC3E}">
        <p14:creationId xmlns:p14="http://schemas.microsoft.com/office/powerpoint/2010/main" val="5474791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7F93BA-159C-4CFE-AD19-892664C816E2}" type="datetimeFigureOut">
              <a:rPr lang="en-IE" smtClean="0"/>
              <a:pPr/>
              <a:t>19/06/2018</a:t>
            </a:fld>
            <a:endParaRPr lang="en-I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807C73-E847-42E3-B0C4-64448DF278F7}" type="slidenum">
              <a:rPr lang="en-IE" smtClean="0"/>
              <a:pPr/>
              <a:t>‹#›</a:t>
            </a:fld>
            <a:endParaRPr lang="en-IE"/>
          </a:p>
        </p:txBody>
      </p:sp>
    </p:spTree>
    <p:extLst>
      <p:ext uri="{BB962C8B-B14F-4D97-AF65-F5344CB8AC3E}">
        <p14:creationId xmlns:p14="http://schemas.microsoft.com/office/powerpoint/2010/main" val="432248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4B807C73-E847-42E3-B0C4-64448DF278F7}" type="slidenum">
              <a:rPr lang="en-IE" smtClean="0"/>
              <a:pPr/>
              <a:t>1</a:t>
            </a:fld>
            <a:endParaRPr lang="en-IE" dirty="0"/>
          </a:p>
        </p:txBody>
      </p:sp>
    </p:spTree>
    <p:extLst>
      <p:ext uri="{BB962C8B-B14F-4D97-AF65-F5344CB8AC3E}">
        <p14:creationId xmlns:p14="http://schemas.microsoft.com/office/powerpoint/2010/main" val="42858533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Some</a:t>
            </a:r>
            <a:r>
              <a:rPr lang="en-IE" baseline="0" dirty="0" smtClean="0"/>
              <a:t> people had good positive relationships, whereas others had negative experiences.  Seemed to depend on the ethos of the office, the nature of the engagement, and the capacity of the office in general and the case officer, in particular, as well as the attitude and expectations of the client.</a:t>
            </a:r>
          </a:p>
          <a:p>
            <a:endParaRPr lang="en-IE" baseline="0" dirty="0" smtClean="0"/>
          </a:p>
          <a:p>
            <a:r>
              <a:rPr lang="en-IE" baseline="0" dirty="0" smtClean="0"/>
              <a:t>Lots of rules – myriad of possibilities for the person, their family, and for the service providers.  Only those on the live register have been actively engaged with so QAs, LPs and people with disabilities or caring responsibilities often have limited engagement.</a:t>
            </a:r>
          </a:p>
          <a:p>
            <a:endParaRPr lang="en-IE" baseline="0" dirty="0" smtClean="0"/>
          </a:p>
          <a:p>
            <a:r>
              <a:rPr lang="en-IE" baseline="0" dirty="0" smtClean="0"/>
              <a:t>People often had limited time with the case officer – this varied, but one interviewee referred to this process as ‘speed dating’.</a:t>
            </a:r>
          </a:p>
          <a:p>
            <a:endParaRPr lang="en-IE" baseline="0" dirty="0" smtClean="0"/>
          </a:p>
          <a:p>
            <a:r>
              <a:rPr lang="en-IE" baseline="0" dirty="0" smtClean="0"/>
              <a:t>There were mixed views on the value of sanctions.  Some people found correspondence from the Department which mentioned sanctions threatening.  Others saw the value in sanctions – both the households and service providers, in terms of getting people to engage, young people in particular, but others thought they could be damaging for the person and engagement with the service.  However, in practice the use of sanctions was fairly limited, with payments being sent to another post office in the first instance!</a:t>
            </a:r>
          </a:p>
          <a:p>
            <a:endParaRPr lang="en-IE" baseline="0" dirty="0" smtClean="0"/>
          </a:p>
          <a:p>
            <a:r>
              <a:rPr lang="en-IE" baseline="0" dirty="0" smtClean="0"/>
              <a:t>Trust came up again and again.  Even within the various services the nature of relationships varied.   The level of trust often reflects the value systems within the various organisations and how the services are managed. Once broken it can be difficult to rebuild that trust.</a:t>
            </a:r>
          </a:p>
          <a:p>
            <a:endParaRPr lang="en-IE" baseline="0" dirty="0" smtClean="0"/>
          </a:p>
          <a:p>
            <a:r>
              <a:rPr lang="en-IE" baseline="0" dirty="0" smtClean="0"/>
              <a:t>In undertaking the interviews we provided some service providers with hypothetical cases and asked for their response.  Not surprisingly perhaps there were some similarities, but also some differences in how the various service providers responded.  I’ll just give you a couple of examples.</a:t>
            </a:r>
          </a:p>
          <a:p>
            <a:endParaRPr lang="en-IE" dirty="0" smtClean="0"/>
          </a:p>
          <a:p>
            <a:r>
              <a:rPr lang="en-IE" baseline="0" dirty="0" smtClean="0"/>
              <a:t>Read out the examples.</a:t>
            </a:r>
            <a:endParaRPr lang="en-IE" dirty="0"/>
          </a:p>
        </p:txBody>
      </p:sp>
      <p:sp>
        <p:nvSpPr>
          <p:cNvPr id="4" name="Slide Number Placeholder 3"/>
          <p:cNvSpPr>
            <a:spLocks noGrp="1"/>
          </p:cNvSpPr>
          <p:nvPr>
            <p:ph type="sldNum" sz="quarter" idx="10"/>
          </p:nvPr>
        </p:nvSpPr>
        <p:spPr/>
        <p:txBody>
          <a:bodyPr/>
          <a:lstStyle/>
          <a:p>
            <a:fld id="{4B807C73-E847-42E3-B0C4-64448DF278F7}" type="slidenum">
              <a:rPr lang="en-IE" smtClean="0"/>
              <a:pPr/>
              <a:t>12</a:t>
            </a:fld>
            <a:endParaRPr lang="en-IE"/>
          </a:p>
        </p:txBody>
      </p:sp>
    </p:spTree>
    <p:extLst>
      <p:ext uri="{BB962C8B-B14F-4D97-AF65-F5344CB8AC3E}">
        <p14:creationId xmlns:p14="http://schemas.microsoft.com/office/powerpoint/2010/main" val="10390909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Some</a:t>
            </a:r>
            <a:r>
              <a:rPr lang="en-IE" baseline="0" dirty="0" smtClean="0"/>
              <a:t> people had good positive relationships, whereas others had negative experiences.  Seemed to depend on the ethos of the office, the nature of the engagement, and the capacity of the office in general and the case officer, in particular, as well as the attitude and expectations of the client.</a:t>
            </a:r>
          </a:p>
          <a:p>
            <a:endParaRPr lang="en-IE" baseline="0" dirty="0" smtClean="0"/>
          </a:p>
          <a:p>
            <a:r>
              <a:rPr lang="en-IE" baseline="0" dirty="0" smtClean="0"/>
              <a:t>Lots of rules – myriad of possibilities for the person, their family, and for the service providers.  Only those on the live register have been actively engaged with so QAs, LPs and people with disabilities or caring responsibilities often have limited engagement.</a:t>
            </a:r>
          </a:p>
          <a:p>
            <a:endParaRPr lang="en-IE" baseline="0" dirty="0" smtClean="0"/>
          </a:p>
          <a:p>
            <a:r>
              <a:rPr lang="en-IE" baseline="0" dirty="0" smtClean="0"/>
              <a:t>People often had limited time with the case officer – this varied, but one interviewee referred to this process as ‘speed dating’.</a:t>
            </a:r>
          </a:p>
          <a:p>
            <a:endParaRPr lang="en-IE" baseline="0" dirty="0" smtClean="0"/>
          </a:p>
          <a:p>
            <a:r>
              <a:rPr lang="en-IE" baseline="0" dirty="0" smtClean="0"/>
              <a:t>There were mixed views on the value of sanctions.  Some people found correspondence from the Department which mentioned sanctions threatening.  Others saw the value in sanctions – both the households and service providers, in terms of getting people to engage, young people in particular, but others thought they could be damaging for the person and engagement with the service.  However, in practice the use of sanctions was fairly limited, with payments being sent to another post office in the first instance!</a:t>
            </a:r>
          </a:p>
          <a:p>
            <a:endParaRPr lang="en-IE" baseline="0" dirty="0" smtClean="0"/>
          </a:p>
          <a:p>
            <a:r>
              <a:rPr lang="en-IE" baseline="0" dirty="0" smtClean="0"/>
              <a:t>Trust came up again and again.  Even within the various services the nature of relationships varied.   The level of trust often reflects the value systems within the various organisations and how the services are managed. Once broken it can be difficult to rebuild that trust.</a:t>
            </a:r>
          </a:p>
          <a:p>
            <a:endParaRPr lang="en-IE" baseline="0" dirty="0" smtClean="0"/>
          </a:p>
          <a:p>
            <a:r>
              <a:rPr lang="en-IE" baseline="0" dirty="0" smtClean="0"/>
              <a:t>In undertaking the interviews we provided some service providers with hypothetical cases and asked for their response.  Not surprisingly perhaps there were some similarities, but also some differences in how the various service providers responded.  I’ll just give you a couple of examples.</a:t>
            </a:r>
          </a:p>
          <a:p>
            <a:endParaRPr lang="en-IE" dirty="0" smtClean="0"/>
          </a:p>
          <a:p>
            <a:r>
              <a:rPr lang="en-IE" baseline="0" dirty="0" smtClean="0"/>
              <a:t>Read out the examples.</a:t>
            </a:r>
            <a:endParaRPr lang="en-IE" dirty="0"/>
          </a:p>
        </p:txBody>
      </p:sp>
      <p:sp>
        <p:nvSpPr>
          <p:cNvPr id="4" name="Slide Number Placeholder 3"/>
          <p:cNvSpPr>
            <a:spLocks noGrp="1"/>
          </p:cNvSpPr>
          <p:nvPr>
            <p:ph type="sldNum" sz="quarter" idx="10"/>
          </p:nvPr>
        </p:nvSpPr>
        <p:spPr/>
        <p:txBody>
          <a:bodyPr/>
          <a:lstStyle/>
          <a:p>
            <a:fld id="{4B807C73-E847-42E3-B0C4-64448DF278F7}" type="slidenum">
              <a:rPr lang="en-IE" smtClean="0"/>
              <a:pPr/>
              <a:t>13</a:t>
            </a:fld>
            <a:endParaRPr lang="en-IE"/>
          </a:p>
        </p:txBody>
      </p:sp>
    </p:spTree>
    <p:extLst>
      <p:ext uri="{BB962C8B-B14F-4D97-AF65-F5344CB8AC3E}">
        <p14:creationId xmlns:p14="http://schemas.microsoft.com/office/powerpoint/2010/main" val="10390909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Some</a:t>
            </a:r>
            <a:r>
              <a:rPr lang="en-IE" baseline="0" dirty="0" smtClean="0"/>
              <a:t> people had good positive relationships, whereas others had negative experiences.  Seemed to depend on the ethos of the office, the nature of the engagement, and the capacity of the office in general and the case officer, in particular, as well as the attitude and expectations of the client.</a:t>
            </a:r>
          </a:p>
          <a:p>
            <a:endParaRPr lang="en-IE" baseline="0" dirty="0" smtClean="0"/>
          </a:p>
          <a:p>
            <a:r>
              <a:rPr lang="en-IE" baseline="0" dirty="0" smtClean="0"/>
              <a:t>Lots of rules – myriad of possibilities for the person, their family, and for the service providers.  Only those on the live register have been actively engaged with so QAs, LPs and people with disabilities or caring responsibilities often have limited engagement.</a:t>
            </a:r>
          </a:p>
          <a:p>
            <a:endParaRPr lang="en-IE" baseline="0" dirty="0" smtClean="0"/>
          </a:p>
          <a:p>
            <a:r>
              <a:rPr lang="en-IE" baseline="0" dirty="0" smtClean="0"/>
              <a:t>People often had limited time with the case officer – this varied, but one interviewee referred to this process as ‘speed dating’.</a:t>
            </a:r>
          </a:p>
          <a:p>
            <a:endParaRPr lang="en-IE" baseline="0" dirty="0" smtClean="0"/>
          </a:p>
          <a:p>
            <a:r>
              <a:rPr lang="en-IE" baseline="0" dirty="0" smtClean="0"/>
              <a:t>There were mixed views on the value of sanctions.  Some people found correspondence from the Department which mentioned sanctions threatening.  Others saw the value in sanctions – both the households and service providers, in terms of getting people to engage, young people in particular, but others thought they could be damaging for the person and engagement with the service.  However, in practice the use of sanctions was fairly limited, with payments being sent to another post office in the first instance!</a:t>
            </a:r>
          </a:p>
          <a:p>
            <a:endParaRPr lang="en-IE" baseline="0" dirty="0" smtClean="0"/>
          </a:p>
          <a:p>
            <a:r>
              <a:rPr lang="en-IE" baseline="0" dirty="0" smtClean="0"/>
              <a:t>Trust came up again and again.  Even within the various services the nature of relationships varied.   The level of trust often reflects the value systems within the various organisations and how the services are managed. Once broken it can be difficult to rebuild that trust.</a:t>
            </a:r>
          </a:p>
          <a:p>
            <a:endParaRPr lang="en-IE" baseline="0" dirty="0" smtClean="0"/>
          </a:p>
          <a:p>
            <a:r>
              <a:rPr lang="en-IE" baseline="0" dirty="0" smtClean="0"/>
              <a:t>In undertaking the interviews we provided some service providers with hypothetical cases and asked for their response.  Not surprisingly perhaps there were some similarities, but also some differences in how the various service providers responded.  I’ll just give you a couple of examples.</a:t>
            </a:r>
          </a:p>
          <a:p>
            <a:endParaRPr lang="en-IE" dirty="0" smtClean="0"/>
          </a:p>
          <a:p>
            <a:r>
              <a:rPr lang="en-IE" baseline="0" dirty="0" smtClean="0"/>
              <a:t>Read out the examples.</a:t>
            </a:r>
            <a:endParaRPr lang="en-IE" dirty="0"/>
          </a:p>
        </p:txBody>
      </p:sp>
      <p:sp>
        <p:nvSpPr>
          <p:cNvPr id="4" name="Slide Number Placeholder 3"/>
          <p:cNvSpPr>
            <a:spLocks noGrp="1"/>
          </p:cNvSpPr>
          <p:nvPr>
            <p:ph type="sldNum" sz="quarter" idx="10"/>
          </p:nvPr>
        </p:nvSpPr>
        <p:spPr/>
        <p:txBody>
          <a:bodyPr/>
          <a:lstStyle/>
          <a:p>
            <a:fld id="{4B807C73-E847-42E3-B0C4-64448DF278F7}" type="slidenum">
              <a:rPr lang="en-IE" smtClean="0"/>
              <a:pPr/>
              <a:t>14</a:t>
            </a:fld>
            <a:endParaRPr lang="en-IE"/>
          </a:p>
        </p:txBody>
      </p:sp>
    </p:spTree>
    <p:extLst>
      <p:ext uri="{BB962C8B-B14F-4D97-AF65-F5344CB8AC3E}">
        <p14:creationId xmlns:p14="http://schemas.microsoft.com/office/powerpoint/2010/main" val="10390909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Some</a:t>
            </a:r>
            <a:r>
              <a:rPr lang="en-IE" baseline="0" dirty="0" smtClean="0"/>
              <a:t> people had good positive relationships, whereas others had negative experiences.  Seemed to depend on the ethos of the office, the nature of the engagement, and the capacity of the office in general and the case officer, in particular, as well as the attitude and expectations of the client.</a:t>
            </a:r>
          </a:p>
          <a:p>
            <a:endParaRPr lang="en-IE" baseline="0" dirty="0" smtClean="0"/>
          </a:p>
          <a:p>
            <a:r>
              <a:rPr lang="en-IE" baseline="0" dirty="0" smtClean="0"/>
              <a:t>Lots of rules – myriad of possibilities for the person, their family, and for the service providers.  Only those on the live register have been actively engaged with so QAs, LPs and people with disabilities or caring responsibilities often have limited engagement.</a:t>
            </a:r>
          </a:p>
          <a:p>
            <a:endParaRPr lang="en-IE" baseline="0" dirty="0" smtClean="0"/>
          </a:p>
          <a:p>
            <a:r>
              <a:rPr lang="en-IE" baseline="0" dirty="0" smtClean="0"/>
              <a:t>People often had limited time with the case officer – this varied, but one interviewee referred to this process as ‘speed dating’.</a:t>
            </a:r>
          </a:p>
          <a:p>
            <a:endParaRPr lang="en-IE" baseline="0" dirty="0" smtClean="0"/>
          </a:p>
          <a:p>
            <a:r>
              <a:rPr lang="en-IE" baseline="0" dirty="0" smtClean="0"/>
              <a:t>There were mixed views on the value of sanctions.  Some people found correspondence from the Department which mentioned sanctions threatening.  Others saw the value in sanctions – both the households and service providers, in terms of getting people to engage, young people in particular, but others thought they could be damaging for the person and engagement with the service.  However, in practice the use of sanctions was fairly limited, with payments being sent to another post office in the first instance!</a:t>
            </a:r>
          </a:p>
          <a:p>
            <a:endParaRPr lang="en-IE" baseline="0" dirty="0" smtClean="0"/>
          </a:p>
          <a:p>
            <a:r>
              <a:rPr lang="en-IE" baseline="0" dirty="0" smtClean="0"/>
              <a:t>Trust came up again and again.  Even within the various services the nature of relationships varied.   The level of trust often reflects the value systems within the various organisations and how the services are managed. Once broken it can be difficult to rebuild that trust.</a:t>
            </a:r>
          </a:p>
          <a:p>
            <a:endParaRPr lang="en-IE" baseline="0" dirty="0" smtClean="0"/>
          </a:p>
          <a:p>
            <a:r>
              <a:rPr lang="en-IE" baseline="0" dirty="0" smtClean="0"/>
              <a:t>In undertaking the interviews we provided some service providers with hypothetical cases and asked for their response.  Not surprisingly perhaps there were some similarities, but also some differences in how the various service providers responded.  I’ll just give you a couple of examples.</a:t>
            </a:r>
          </a:p>
          <a:p>
            <a:endParaRPr lang="en-IE" dirty="0" smtClean="0"/>
          </a:p>
          <a:p>
            <a:r>
              <a:rPr lang="en-IE" baseline="0" dirty="0" smtClean="0"/>
              <a:t>Read out the examples.</a:t>
            </a:r>
            <a:endParaRPr lang="en-IE" dirty="0"/>
          </a:p>
        </p:txBody>
      </p:sp>
      <p:sp>
        <p:nvSpPr>
          <p:cNvPr id="4" name="Slide Number Placeholder 3"/>
          <p:cNvSpPr>
            <a:spLocks noGrp="1"/>
          </p:cNvSpPr>
          <p:nvPr>
            <p:ph type="sldNum" sz="quarter" idx="10"/>
          </p:nvPr>
        </p:nvSpPr>
        <p:spPr/>
        <p:txBody>
          <a:bodyPr/>
          <a:lstStyle/>
          <a:p>
            <a:fld id="{4B807C73-E847-42E3-B0C4-64448DF278F7}" type="slidenum">
              <a:rPr lang="en-IE" smtClean="0"/>
              <a:pPr/>
              <a:t>15</a:t>
            </a:fld>
            <a:endParaRPr lang="en-IE"/>
          </a:p>
        </p:txBody>
      </p:sp>
    </p:spTree>
    <p:extLst>
      <p:ext uri="{BB962C8B-B14F-4D97-AF65-F5344CB8AC3E}">
        <p14:creationId xmlns:p14="http://schemas.microsoft.com/office/powerpoint/2010/main" val="10390909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Some</a:t>
            </a:r>
            <a:r>
              <a:rPr lang="en-IE" baseline="0" dirty="0" smtClean="0"/>
              <a:t> people had good positive relationships, whereas others had negative experiences.  Seemed to depend on the ethos of the office, the nature of the engagement, and the capacity of the office in general and the case officer, in particular, as well as the attitude and expectations of the client.</a:t>
            </a:r>
          </a:p>
          <a:p>
            <a:endParaRPr lang="en-IE" baseline="0" dirty="0" smtClean="0"/>
          </a:p>
          <a:p>
            <a:r>
              <a:rPr lang="en-IE" baseline="0" dirty="0" smtClean="0"/>
              <a:t>Lots of rules – myriad of possibilities for the person, their family, and for the service providers.  Only those on the live register have been actively engaged with so QAs, LPs and people with disabilities or caring responsibilities often have limited engagement.</a:t>
            </a:r>
          </a:p>
          <a:p>
            <a:endParaRPr lang="en-IE" baseline="0" dirty="0" smtClean="0"/>
          </a:p>
          <a:p>
            <a:r>
              <a:rPr lang="en-IE" baseline="0" dirty="0" smtClean="0"/>
              <a:t>People often had limited time with the case officer – this varied, but one interviewee referred to this process as ‘speed dating’.</a:t>
            </a:r>
          </a:p>
          <a:p>
            <a:endParaRPr lang="en-IE" baseline="0" dirty="0" smtClean="0"/>
          </a:p>
          <a:p>
            <a:r>
              <a:rPr lang="en-IE" baseline="0" dirty="0" smtClean="0"/>
              <a:t>There were mixed views on the value of sanctions.  Some people found correspondence from the Department which mentioned sanctions threatening.  Others saw the value in sanctions – both the households and service providers, in terms of getting people to engage, young people in particular, but others thought they could be damaging for the person and engagement with the service.  However, in practice the use of sanctions was fairly limited, with payments being sent to another post office in the first instance!</a:t>
            </a:r>
          </a:p>
          <a:p>
            <a:endParaRPr lang="en-IE" baseline="0" dirty="0" smtClean="0"/>
          </a:p>
          <a:p>
            <a:r>
              <a:rPr lang="en-IE" baseline="0" dirty="0" smtClean="0"/>
              <a:t>Trust came up again and again.  Even within the various services the nature of relationships varied.   The level of trust often reflects the value systems within the various organisations and how the services are managed. Once broken it can be difficult to rebuild that trust.</a:t>
            </a:r>
          </a:p>
          <a:p>
            <a:endParaRPr lang="en-IE" baseline="0" dirty="0" smtClean="0"/>
          </a:p>
          <a:p>
            <a:r>
              <a:rPr lang="en-IE" baseline="0" dirty="0" smtClean="0"/>
              <a:t>In undertaking the interviews we provided some service providers with hypothetical cases and asked for their response.  Not surprisingly perhaps there were some similarities, but also some differences in how the various service providers responded.  I’ll just give you a couple of examples.</a:t>
            </a:r>
          </a:p>
          <a:p>
            <a:endParaRPr lang="en-IE" dirty="0" smtClean="0"/>
          </a:p>
          <a:p>
            <a:r>
              <a:rPr lang="en-IE" baseline="0" dirty="0" smtClean="0"/>
              <a:t>Read out the examples.</a:t>
            </a:r>
            <a:endParaRPr lang="en-IE" dirty="0"/>
          </a:p>
        </p:txBody>
      </p:sp>
      <p:sp>
        <p:nvSpPr>
          <p:cNvPr id="4" name="Slide Number Placeholder 3"/>
          <p:cNvSpPr>
            <a:spLocks noGrp="1"/>
          </p:cNvSpPr>
          <p:nvPr>
            <p:ph type="sldNum" sz="quarter" idx="10"/>
          </p:nvPr>
        </p:nvSpPr>
        <p:spPr/>
        <p:txBody>
          <a:bodyPr/>
          <a:lstStyle/>
          <a:p>
            <a:fld id="{4B807C73-E847-42E3-B0C4-64448DF278F7}" type="slidenum">
              <a:rPr lang="en-IE" smtClean="0"/>
              <a:pPr/>
              <a:t>16</a:t>
            </a:fld>
            <a:endParaRPr lang="en-IE"/>
          </a:p>
        </p:txBody>
      </p:sp>
    </p:spTree>
    <p:extLst>
      <p:ext uri="{BB962C8B-B14F-4D97-AF65-F5344CB8AC3E}">
        <p14:creationId xmlns:p14="http://schemas.microsoft.com/office/powerpoint/2010/main" val="10390909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Some</a:t>
            </a:r>
            <a:r>
              <a:rPr lang="en-IE" baseline="0" dirty="0" smtClean="0"/>
              <a:t> people had good positive relationships, whereas others had negative experiences.  Seemed to depend on the ethos of the office, the nature of the engagement, and the capacity of the office in general and the case officer, in particular, as well as the attitude and expectations of the client.</a:t>
            </a:r>
          </a:p>
          <a:p>
            <a:endParaRPr lang="en-IE" baseline="0" dirty="0" smtClean="0"/>
          </a:p>
          <a:p>
            <a:r>
              <a:rPr lang="en-IE" baseline="0" dirty="0" smtClean="0"/>
              <a:t>Lots of rules – myriad of possibilities for the person, their family, and for the service providers.  Only those on the live register have been actively engaged with so QAs, LPs and people with disabilities or caring responsibilities often have limited engagement.</a:t>
            </a:r>
          </a:p>
          <a:p>
            <a:endParaRPr lang="en-IE" baseline="0" dirty="0" smtClean="0"/>
          </a:p>
          <a:p>
            <a:r>
              <a:rPr lang="en-IE" baseline="0" dirty="0" smtClean="0"/>
              <a:t>People often had limited time with the case officer – this varied, but one interviewee referred to this process as ‘speed dating’.</a:t>
            </a:r>
          </a:p>
          <a:p>
            <a:endParaRPr lang="en-IE" baseline="0" dirty="0" smtClean="0"/>
          </a:p>
          <a:p>
            <a:r>
              <a:rPr lang="en-IE" baseline="0" dirty="0" smtClean="0"/>
              <a:t>There were mixed views on the value of sanctions.  Some people found correspondence from the Department which mentioned sanctions threatening.  Others saw the value in sanctions – both the households and service providers, in terms of getting people to engage, young people in particular, but others thought they could be damaging for the person and engagement with the service.  However, in practice the use of sanctions was fairly limited, with payments being sent to another post office in the first instance!</a:t>
            </a:r>
          </a:p>
          <a:p>
            <a:endParaRPr lang="en-IE" baseline="0" dirty="0" smtClean="0"/>
          </a:p>
          <a:p>
            <a:r>
              <a:rPr lang="en-IE" baseline="0" dirty="0" smtClean="0"/>
              <a:t>Trust came up again and again.  Even within the various services the nature of relationships varied.   The level of trust often reflects the value systems within the various organisations and how the services are managed. Once broken it can be difficult to rebuild that trust.</a:t>
            </a:r>
          </a:p>
          <a:p>
            <a:endParaRPr lang="en-IE" baseline="0" dirty="0" smtClean="0"/>
          </a:p>
          <a:p>
            <a:r>
              <a:rPr lang="en-IE" baseline="0" dirty="0" smtClean="0"/>
              <a:t>In undertaking the interviews we provided some service providers with hypothetical cases and asked for their response.  Not surprisingly perhaps there were some similarities, but also some differences in how the various service providers responded.  I’ll just give you a couple of examples.</a:t>
            </a:r>
          </a:p>
          <a:p>
            <a:endParaRPr lang="en-IE" dirty="0" smtClean="0"/>
          </a:p>
          <a:p>
            <a:r>
              <a:rPr lang="en-IE" baseline="0" dirty="0" smtClean="0"/>
              <a:t>Read out the examples.</a:t>
            </a:r>
            <a:endParaRPr lang="en-IE" dirty="0"/>
          </a:p>
        </p:txBody>
      </p:sp>
      <p:sp>
        <p:nvSpPr>
          <p:cNvPr id="4" name="Slide Number Placeholder 3"/>
          <p:cNvSpPr>
            <a:spLocks noGrp="1"/>
          </p:cNvSpPr>
          <p:nvPr>
            <p:ph type="sldNum" sz="quarter" idx="10"/>
          </p:nvPr>
        </p:nvSpPr>
        <p:spPr/>
        <p:txBody>
          <a:bodyPr/>
          <a:lstStyle/>
          <a:p>
            <a:fld id="{4B807C73-E847-42E3-B0C4-64448DF278F7}" type="slidenum">
              <a:rPr lang="en-IE" smtClean="0"/>
              <a:pPr/>
              <a:t>17</a:t>
            </a:fld>
            <a:endParaRPr lang="en-IE"/>
          </a:p>
        </p:txBody>
      </p:sp>
    </p:spTree>
    <p:extLst>
      <p:ext uri="{BB962C8B-B14F-4D97-AF65-F5344CB8AC3E}">
        <p14:creationId xmlns:p14="http://schemas.microsoft.com/office/powerpoint/2010/main" val="10390909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Some</a:t>
            </a:r>
            <a:r>
              <a:rPr lang="en-IE" baseline="0" dirty="0" smtClean="0"/>
              <a:t> people had good positive relationships, whereas others had negative experiences.  Seemed to depend on the ethos of the office, the nature of the engagement, and the capacity of the office in general and the case officer, in particular, as well as the attitude and expectations of the client.</a:t>
            </a:r>
          </a:p>
          <a:p>
            <a:endParaRPr lang="en-IE" baseline="0" dirty="0" smtClean="0"/>
          </a:p>
          <a:p>
            <a:r>
              <a:rPr lang="en-IE" baseline="0" dirty="0" smtClean="0"/>
              <a:t>Lots of rules – myriad of possibilities for the person, their family, and for the service providers.  Only those on the live register have been actively engaged with so QAs, LPs and people with disabilities or caring responsibilities often have limited engagement.</a:t>
            </a:r>
          </a:p>
          <a:p>
            <a:endParaRPr lang="en-IE" baseline="0" dirty="0" smtClean="0"/>
          </a:p>
          <a:p>
            <a:r>
              <a:rPr lang="en-IE" baseline="0" dirty="0" smtClean="0"/>
              <a:t>People often had limited time with the case officer – this varied, but one interviewee referred to this process as ‘speed dating’.</a:t>
            </a:r>
          </a:p>
          <a:p>
            <a:endParaRPr lang="en-IE" baseline="0" dirty="0" smtClean="0"/>
          </a:p>
          <a:p>
            <a:r>
              <a:rPr lang="en-IE" baseline="0" dirty="0" smtClean="0"/>
              <a:t>There were mixed views on the value of sanctions.  Some people found correspondence from the Department which mentioned sanctions threatening.  Others saw the value in sanctions – both the households and service providers, in terms of getting people to engage, young people in particular, but others thought they could be damaging for the person and engagement with the service.  However, in practice the use of sanctions was fairly limited, with payments being sent to another post office in the first instance!</a:t>
            </a:r>
          </a:p>
          <a:p>
            <a:endParaRPr lang="en-IE" baseline="0" dirty="0" smtClean="0"/>
          </a:p>
          <a:p>
            <a:r>
              <a:rPr lang="en-IE" baseline="0" dirty="0" smtClean="0"/>
              <a:t>Trust came up again and again.  Even within the various services the nature of relationships varied.   The level of trust often reflects the value systems within the various organisations and how the services are managed. Once broken it can be difficult to rebuild that trust.</a:t>
            </a:r>
          </a:p>
          <a:p>
            <a:endParaRPr lang="en-IE" baseline="0" dirty="0" smtClean="0"/>
          </a:p>
          <a:p>
            <a:r>
              <a:rPr lang="en-IE" baseline="0" dirty="0" smtClean="0"/>
              <a:t>In undertaking the interviews we provided some service providers with hypothetical cases and asked for their response.  Not surprisingly perhaps there were some similarities, but also some differences in how the various service providers responded.  I’ll just give you a couple of examples.</a:t>
            </a:r>
          </a:p>
          <a:p>
            <a:endParaRPr lang="en-IE" dirty="0" smtClean="0"/>
          </a:p>
          <a:p>
            <a:r>
              <a:rPr lang="en-IE" baseline="0" dirty="0" smtClean="0"/>
              <a:t>Read out the examples.</a:t>
            </a:r>
            <a:endParaRPr lang="en-IE" dirty="0"/>
          </a:p>
        </p:txBody>
      </p:sp>
      <p:sp>
        <p:nvSpPr>
          <p:cNvPr id="4" name="Slide Number Placeholder 3"/>
          <p:cNvSpPr>
            <a:spLocks noGrp="1"/>
          </p:cNvSpPr>
          <p:nvPr>
            <p:ph type="sldNum" sz="quarter" idx="10"/>
          </p:nvPr>
        </p:nvSpPr>
        <p:spPr/>
        <p:txBody>
          <a:bodyPr/>
          <a:lstStyle/>
          <a:p>
            <a:fld id="{4B807C73-E847-42E3-B0C4-64448DF278F7}" type="slidenum">
              <a:rPr lang="en-IE" smtClean="0"/>
              <a:pPr/>
              <a:t>18</a:t>
            </a:fld>
            <a:endParaRPr lang="en-IE"/>
          </a:p>
        </p:txBody>
      </p:sp>
    </p:spTree>
    <p:extLst>
      <p:ext uri="{BB962C8B-B14F-4D97-AF65-F5344CB8AC3E}">
        <p14:creationId xmlns:p14="http://schemas.microsoft.com/office/powerpoint/2010/main" val="10390909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Some</a:t>
            </a:r>
            <a:r>
              <a:rPr lang="en-IE" baseline="0" dirty="0" smtClean="0"/>
              <a:t> people had good positive relationships, whereas others had negative experiences.  Seemed to depend on the ethos of the office, the nature of the engagement, and the capacity of the office in general and the case officer, in particular, as well as the attitude and expectations of the client.</a:t>
            </a:r>
          </a:p>
          <a:p>
            <a:endParaRPr lang="en-IE" baseline="0" dirty="0" smtClean="0"/>
          </a:p>
          <a:p>
            <a:r>
              <a:rPr lang="en-IE" baseline="0" dirty="0" smtClean="0"/>
              <a:t>Lots of rules – myriad of possibilities for the person, their family, and for the service providers.  Only those on the live register have been actively engaged with so QAs, LPs and people with disabilities or caring responsibilities often have limited engagement.</a:t>
            </a:r>
          </a:p>
          <a:p>
            <a:endParaRPr lang="en-IE" baseline="0" dirty="0" smtClean="0"/>
          </a:p>
          <a:p>
            <a:r>
              <a:rPr lang="en-IE" baseline="0" dirty="0" smtClean="0"/>
              <a:t>People often had limited time with the case officer – this varied, but one interviewee referred to this process as ‘speed dating’.</a:t>
            </a:r>
          </a:p>
          <a:p>
            <a:endParaRPr lang="en-IE" baseline="0" dirty="0" smtClean="0"/>
          </a:p>
          <a:p>
            <a:r>
              <a:rPr lang="en-IE" baseline="0" dirty="0" smtClean="0"/>
              <a:t>There were mixed views on the value of sanctions.  Some people found correspondence from the Department which mentioned sanctions threatening.  Others saw the value in sanctions – both the households and service providers, in terms of getting people to engage, young people in particular, but others thought they could be damaging for the person and engagement with the service.  However, in practice the use of sanctions was fairly limited, with payments being sent to another post office in the first instance!</a:t>
            </a:r>
          </a:p>
          <a:p>
            <a:endParaRPr lang="en-IE" baseline="0" dirty="0" smtClean="0"/>
          </a:p>
          <a:p>
            <a:r>
              <a:rPr lang="en-IE" baseline="0" dirty="0" smtClean="0"/>
              <a:t>Trust came up again and again.  Even within the various services the nature of relationships varied.   The level of trust often reflects the value systems within the various organisations and how the services are managed. Once broken it can be difficult to rebuild that trust.</a:t>
            </a:r>
          </a:p>
          <a:p>
            <a:endParaRPr lang="en-IE" baseline="0" dirty="0" smtClean="0"/>
          </a:p>
          <a:p>
            <a:r>
              <a:rPr lang="en-IE" baseline="0" dirty="0" smtClean="0"/>
              <a:t>In undertaking the interviews we provided some service providers with hypothetical cases and asked for their response.  Not surprisingly perhaps there were some similarities, but also some differences in how the various service providers responded.  I’ll just give you a couple of examples.</a:t>
            </a:r>
          </a:p>
          <a:p>
            <a:endParaRPr lang="en-IE" dirty="0" smtClean="0"/>
          </a:p>
          <a:p>
            <a:r>
              <a:rPr lang="en-IE" baseline="0" dirty="0" smtClean="0"/>
              <a:t>Read out the examples.</a:t>
            </a:r>
            <a:endParaRPr lang="en-IE" dirty="0"/>
          </a:p>
        </p:txBody>
      </p:sp>
      <p:sp>
        <p:nvSpPr>
          <p:cNvPr id="4" name="Slide Number Placeholder 3"/>
          <p:cNvSpPr>
            <a:spLocks noGrp="1"/>
          </p:cNvSpPr>
          <p:nvPr>
            <p:ph type="sldNum" sz="quarter" idx="10"/>
          </p:nvPr>
        </p:nvSpPr>
        <p:spPr/>
        <p:txBody>
          <a:bodyPr/>
          <a:lstStyle/>
          <a:p>
            <a:fld id="{4B807C73-E847-42E3-B0C4-64448DF278F7}" type="slidenum">
              <a:rPr lang="en-IE" smtClean="0"/>
              <a:pPr/>
              <a:t>19</a:t>
            </a:fld>
            <a:endParaRPr lang="en-IE"/>
          </a:p>
        </p:txBody>
      </p:sp>
    </p:spTree>
    <p:extLst>
      <p:ext uri="{BB962C8B-B14F-4D97-AF65-F5344CB8AC3E}">
        <p14:creationId xmlns:p14="http://schemas.microsoft.com/office/powerpoint/2010/main" val="10390909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Some</a:t>
            </a:r>
            <a:r>
              <a:rPr lang="en-IE" baseline="0" dirty="0" smtClean="0"/>
              <a:t> people had good positive relationships, whereas others had negative experiences.  Seemed to depend on the ethos of the office, the nature of the engagement, and the capacity of the office in general and the case officer, in particular, as well as the attitude and expectations of the client.</a:t>
            </a:r>
          </a:p>
          <a:p>
            <a:endParaRPr lang="en-IE" baseline="0" dirty="0" smtClean="0"/>
          </a:p>
          <a:p>
            <a:r>
              <a:rPr lang="en-IE" baseline="0" dirty="0" smtClean="0"/>
              <a:t>Lots of rules – myriad of possibilities for the person, their family, and for the service providers.  Only those on the live register have been actively engaged with so QAs, LPs and people with disabilities or caring responsibilities often have limited engagement.</a:t>
            </a:r>
          </a:p>
          <a:p>
            <a:endParaRPr lang="en-IE" baseline="0" dirty="0" smtClean="0"/>
          </a:p>
          <a:p>
            <a:r>
              <a:rPr lang="en-IE" baseline="0" dirty="0" smtClean="0"/>
              <a:t>People often had limited time with the case officer – this varied, but one interviewee referred to this process as ‘speed dating’.</a:t>
            </a:r>
          </a:p>
          <a:p>
            <a:endParaRPr lang="en-IE" baseline="0" dirty="0" smtClean="0"/>
          </a:p>
          <a:p>
            <a:r>
              <a:rPr lang="en-IE" baseline="0" dirty="0" smtClean="0"/>
              <a:t>There were mixed views on the value of sanctions.  Some people found correspondence from the Department which mentioned sanctions threatening.  Others saw the value in sanctions – both the households and service providers, in terms of getting people to engage, young people in particular, but others thought they could be damaging for the person and engagement with the service.  However, in practice the use of sanctions was fairly limited, with payments being sent to another post office in the first instance!</a:t>
            </a:r>
          </a:p>
          <a:p>
            <a:endParaRPr lang="en-IE" baseline="0" dirty="0" smtClean="0"/>
          </a:p>
          <a:p>
            <a:r>
              <a:rPr lang="en-IE" baseline="0" dirty="0" smtClean="0"/>
              <a:t>Trust came up again and again.  Even within the various services the nature of relationships varied.   The level of trust often reflects the value systems within the various organisations and how the services are managed. Once broken it can be difficult to rebuild that trust.</a:t>
            </a:r>
          </a:p>
          <a:p>
            <a:endParaRPr lang="en-IE" baseline="0" dirty="0" smtClean="0"/>
          </a:p>
          <a:p>
            <a:r>
              <a:rPr lang="en-IE" baseline="0" dirty="0" smtClean="0"/>
              <a:t>In undertaking the interviews we provided some service providers with hypothetical cases and asked for their response.  Not surprisingly perhaps there were some similarities, but also some differences in how the various service providers responded.  I’ll just give you a couple of examples.</a:t>
            </a:r>
          </a:p>
          <a:p>
            <a:endParaRPr lang="en-IE" dirty="0" smtClean="0"/>
          </a:p>
          <a:p>
            <a:r>
              <a:rPr lang="en-IE" baseline="0" dirty="0" smtClean="0"/>
              <a:t>Read out the examples.</a:t>
            </a:r>
            <a:endParaRPr lang="en-IE" dirty="0"/>
          </a:p>
        </p:txBody>
      </p:sp>
      <p:sp>
        <p:nvSpPr>
          <p:cNvPr id="4" name="Slide Number Placeholder 3"/>
          <p:cNvSpPr>
            <a:spLocks noGrp="1"/>
          </p:cNvSpPr>
          <p:nvPr>
            <p:ph type="sldNum" sz="quarter" idx="10"/>
          </p:nvPr>
        </p:nvSpPr>
        <p:spPr/>
        <p:txBody>
          <a:bodyPr/>
          <a:lstStyle/>
          <a:p>
            <a:fld id="{4B807C73-E847-42E3-B0C4-64448DF278F7}" type="slidenum">
              <a:rPr lang="en-IE" smtClean="0"/>
              <a:pPr/>
              <a:t>20</a:t>
            </a:fld>
            <a:endParaRPr lang="en-IE"/>
          </a:p>
        </p:txBody>
      </p:sp>
    </p:spTree>
    <p:extLst>
      <p:ext uri="{BB962C8B-B14F-4D97-AF65-F5344CB8AC3E}">
        <p14:creationId xmlns:p14="http://schemas.microsoft.com/office/powerpoint/2010/main" val="10390909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Does work pay – range of factors related to the person, their circumstances (skills, number of children, family responsibilities,</a:t>
            </a:r>
            <a:r>
              <a:rPr lang="en-IE" baseline="0" dirty="0" smtClean="0"/>
              <a:t> health)</a:t>
            </a:r>
            <a:r>
              <a:rPr lang="en-IE" dirty="0" smtClean="0"/>
              <a:t>,</a:t>
            </a:r>
            <a:r>
              <a:rPr lang="en-IE" baseline="0" dirty="0" smtClean="0"/>
              <a:t> and jobs available.  The Department has a Benefit of Work Ready Reckoner, which will show the benefit of working for many people but for someone with a partner, a number of children and on housing allowance who takes a job at the minimum wage it does not pay to take a job.  However, we did find some people who would be prepared to take such a job to get them out of the house, plus the opportunity to move to a better paid job.  This did not always work out in practice, as we heard from some of the people we spoke to.</a:t>
            </a:r>
          </a:p>
          <a:p>
            <a:endParaRPr lang="en-IE" baseline="0" dirty="0" smtClean="0"/>
          </a:p>
          <a:p>
            <a:r>
              <a:rPr lang="en-IE" baseline="0" dirty="0" smtClean="0"/>
              <a:t>FIS good if eligible and get it – but many issues in relation to its assessment, including links with employers, paperwork, delays </a:t>
            </a:r>
            <a:r>
              <a:rPr lang="en-IE" baseline="0" dirty="0" err="1" smtClean="0"/>
              <a:t>etc</a:t>
            </a:r>
            <a:endParaRPr lang="en-IE" baseline="0" dirty="0" smtClean="0"/>
          </a:p>
          <a:p>
            <a:endParaRPr lang="en-IE" baseline="0" dirty="0" smtClean="0"/>
          </a:p>
          <a:p>
            <a:r>
              <a:rPr lang="en-IE" baseline="0" dirty="0" smtClean="0"/>
              <a:t>Importance of certainty for people – heard of people going off welfare but not getting paid for work done and having difficulty getting back on welfare, or getting their full payment re-instated.</a:t>
            </a:r>
          </a:p>
          <a:p>
            <a:endParaRPr lang="en-IE" baseline="0" dirty="0" smtClean="0"/>
          </a:p>
          <a:p>
            <a:r>
              <a:rPr lang="en-IE" baseline="0" dirty="0" smtClean="0"/>
              <a:t>Because of the complexity of the system we heard of people not knowing where to go to get information (trust element here too), plus getting the wrong information.  A lot of information is passed on through word of mouth and is often inaccurate because people’s circumstances vary.  Citizen’s information and local community centres are good sources of information, although some </a:t>
            </a:r>
            <a:r>
              <a:rPr lang="en-IE" baseline="0" dirty="0" err="1" smtClean="0"/>
              <a:t>Intreo</a:t>
            </a:r>
            <a:r>
              <a:rPr lang="en-IE" baseline="0" dirty="0" smtClean="0"/>
              <a:t> /LES / ETB officers say that this is sometimes inaccurate unless they get the details of the person’s circumstances.</a:t>
            </a:r>
          </a:p>
          <a:p>
            <a:endParaRPr lang="en-IE" baseline="0" dirty="0" smtClean="0"/>
          </a:p>
          <a:p>
            <a:r>
              <a:rPr lang="en-IE" baseline="0" dirty="0" smtClean="0"/>
              <a:t>For many people who have been unemployed for a length of time they lose a lot of confidence in their ability to hold down a job.  This was a point made by households, service providers and employers – so people can require a lot of support and encouragement to get back into employment.</a:t>
            </a:r>
          </a:p>
          <a:p>
            <a:endParaRPr lang="en-IE" baseline="0" dirty="0" smtClean="0"/>
          </a:p>
          <a:p>
            <a:r>
              <a:rPr lang="en-IE" baseline="0" dirty="0" smtClean="0"/>
              <a:t>People can work and claim legitimately – the so-called 3 day rule, plus notifying </a:t>
            </a:r>
            <a:r>
              <a:rPr lang="en-IE" baseline="0" dirty="0" err="1" smtClean="0"/>
              <a:t>Intreo</a:t>
            </a:r>
            <a:r>
              <a:rPr lang="en-IE" baseline="0" dirty="0" smtClean="0"/>
              <a:t> of casual work where people can sign off for a short period and then sign back on without a full assessment.  The 3 day rule raised issues for both employees and employers.  We found few people admitting to doing ‘</a:t>
            </a:r>
            <a:r>
              <a:rPr lang="en-IE" baseline="0" dirty="0" err="1" smtClean="0"/>
              <a:t>nixers</a:t>
            </a:r>
            <a:r>
              <a:rPr lang="en-IE" baseline="0" dirty="0" smtClean="0"/>
              <a:t>’ though some people with construction type skills would do jobs for people on the QT – plumbing, painting, etc.  We also came across people who if their circumstances changed ended up claiming the wrong payment or not notifying the authorities of the changes in their circumstances and they had ended up paying back a weekly amount to the social welfare office.</a:t>
            </a:r>
          </a:p>
          <a:p>
            <a:endParaRPr lang="en-IE" baseline="0" dirty="0" smtClean="0"/>
          </a:p>
          <a:p>
            <a:r>
              <a:rPr lang="en-IE" baseline="0" dirty="0" smtClean="0"/>
              <a:t>Some people had limited capacity and would need additional supports to take up employment – Travellers, some migrants, people with disabilities or health issues or caring responsibilities, or people with addiction issues.  It was often difficult for people who had a episodic illness or who were caring for people with an episodic illness.  These people often lacked connectors to the world of work.</a:t>
            </a:r>
            <a:endParaRPr lang="en-IE" dirty="0"/>
          </a:p>
        </p:txBody>
      </p:sp>
      <p:sp>
        <p:nvSpPr>
          <p:cNvPr id="4" name="Slide Number Placeholder 3"/>
          <p:cNvSpPr>
            <a:spLocks noGrp="1"/>
          </p:cNvSpPr>
          <p:nvPr>
            <p:ph type="sldNum" sz="quarter" idx="10"/>
          </p:nvPr>
        </p:nvSpPr>
        <p:spPr/>
        <p:txBody>
          <a:bodyPr/>
          <a:lstStyle/>
          <a:p>
            <a:fld id="{4B807C73-E847-42E3-B0C4-64448DF278F7}" type="slidenum">
              <a:rPr lang="en-IE" smtClean="0"/>
              <a:pPr/>
              <a:t>22</a:t>
            </a:fld>
            <a:endParaRPr lang="en-IE"/>
          </a:p>
        </p:txBody>
      </p:sp>
    </p:spTree>
    <p:extLst>
      <p:ext uri="{BB962C8B-B14F-4D97-AF65-F5344CB8AC3E}">
        <p14:creationId xmlns:p14="http://schemas.microsoft.com/office/powerpoint/2010/main" val="1039090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Ok, that was a quick overview of the people we talked to a part of a jobless household study my colleague</a:t>
            </a:r>
            <a:r>
              <a:rPr lang="en-IE" baseline="0" dirty="0" smtClean="0"/>
              <a:t> Anne-Marie McGauran and myself have undertaken over the last year and a half, and which I am going to talk about today.  </a:t>
            </a:r>
          </a:p>
          <a:p>
            <a:endParaRPr lang="en-IE" baseline="0" dirty="0" smtClean="0"/>
          </a:p>
          <a:p>
            <a:r>
              <a:rPr lang="en-IE" baseline="0" dirty="0" smtClean="0"/>
              <a:t>This is an outline of what I am going to talk about today.</a:t>
            </a:r>
            <a:endParaRPr lang="en-IE" dirty="0"/>
          </a:p>
        </p:txBody>
      </p:sp>
      <p:sp>
        <p:nvSpPr>
          <p:cNvPr id="4" name="Slide Number Placeholder 3"/>
          <p:cNvSpPr>
            <a:spLocks noGrp="1"/>
          </p:cNvSpPr>
          <p:nvPr>
            <p:ph type="sldNum" sz="quarter" idx="10"/>
          </p:nvPr>
        </p:nvSpPr>
        <p:spPr/>
        <p:txBody>
          <a:bodyPr/>
          <a:lstStyle/>
          <a:p>
            <a:fld id="{4B807C73-E847-42E3-B0C4-64448DF278F7}" type="slidenum">
              <a:rPr lang="en-IE" smtClean="0"/>
              <a:pPr/>
              <a:t>2</a:t>
            </a:fld>
            <a:endParaRPr lang="en-IE"/>
          </a:p>
        </p:txBody>
      </p:sp>
    </p:spTree>
    <p:extLst>
      <p:ext uri="{BB962C8B-B14F-4D97-AF65-F5344CB8AC3E}">
        <p14:creationId xmlns:p14="http://schemas.microsoft.com/office/powerpoint/2010/main" val="32509213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Does work pay – range of factors related to the person, their circumstances (skills, number of children, family responsibilities,</a:t>
            </a:r>
            <a:r>
              <a:rPr lang="en-IE" baseline="0" dirty="0" smtClean="0"/>
              <a:t> health)</a:t>
            </a:r>
            <a:r>
              <a:rPr lang="en-IE" dirty="0" smtClean="0"/>
              <a:t>,</a:t>
            </a:r>
            <a:r>
              <a:rPr lang="en-IE" baseline="0" dirty="0" smtClean="0"/>
              <a:t> and jobs available.  The Department has a Benefit of Work Ready Reckoner, which will show the benefit of working for many people but for someone with a partner, a number of children and on housing allowance who takes a job at the minimum wage it does not pay to take a job.  However, we did find some people who would be prepared to take such a job to get them out of the house, plus the opportunity to move to a better paid job.  This did not always work out in practice, as we heard from some of the people we spoke to.</a:t>
            </a:r>
          </a:p>
          <a:p>
            <a:endParaRPr lang="en-IE" baseline="0" dirty="0" smtClean="0"/>
          </a:p>
          <a:p>
            <a:r>
              <a:rPr lang="en-IE" baseline="0" dirty="0" smtClean="0"/>
              <a:t>FIS good if eligible and get it – but many issues in relation to its assessment, including links with employers, paperwork, delays </a:t>
            </a:r>
            <a:r>
              <a:rPr lang="en-IE" baseline="0" dirty="0" err="1" smtClean="0"/>
              <a:t>etc</a:t>
            </a:r>
            <a:endParaRPr lang="en-IE" baseline="0" dirty="0" smtClean="0"/>
          </a:p>
          <a:p>
            <a:endParaRPr lang="en-IE" baseline="0" dirty="0" smtClean="0"/>
          </a:p>
          <a:p>
            <a:r>
              <a:rPr lang="en-IE" baseline="0" dirty="0" smtClean="0"/>
              <a:t>Importance of certainty for people – heard of people going off welfare but not getting paid for work done and having difficulty getting back on welfare, or getting their full payment re-instated.</a:t>
            </a:r>
          </a:p>
          <a:p>
            <a:endParaRPr lang="en-IE" baseline="0" dirty="0" smtClean="0"/>
          </a:p>
          <a:p>
            <a:r>
              <a:rPr lang="en-IE" baseline="0" dirty="0" smtClean="0"/>
              <a:t>Because of the complexity of the system we heard of people not knowing where to go to get information (trust element here too), plus getting the wrong information.  A lot of information is passed on through word of mouth and is often inaccurate because people’s circumstances vary.  Citizen’s information and local community centres are good sources of information, although some </a:t>
            </a:r>
            <a:r>
              <a:rPr lang="en-IE" baseline="0" dirty="0" err="1" smtClean="0"/>
              <a:t>Intreo</a:t>
            </a:r>
            <a:r>
              <a:rPr lang="en-IE" baseline="0" dirty="0" smtClean="0"/>
              <a:t> /LES / ETB officers say that this is sometimes inaccurate unless they get the details of the person’s circumstances.</a:t>
            </a:r>
          </a:p>
          <a:p>
            <a:endParaRPr lang="en-IE" baseline="0" dirty="0" smtClean="0"/>
          </a:p>
          <a:p>
            <a:r>
              <a:rPr lang="en-IE" baseline="0" dirty="0" smtClean="0"/>
              <a:t>For many people who have been unemployed for a length of time they lose a lot of confidence in their ability to hold down a job.  This was a point made by households, service providers and employers – so people can require a lot of support and encouragement to get back into employment.</a:t>
            </a:r>
          </a:p>
          <a:p>
            <a:endParaRPr lang="en-IE" baseline="0" dirty="0" smtClean="0"/>
          </a:p>
          <a:p>
            <a:r>
              <a:rPr lang="en-IE" baseline="0" dirty="0" smtClean="0"/>
              <a:t>People can work and claim legitimately – the so-called 3 day rule, plus notifying </a:t>
            </a:r>
            <a:r>
              <a:rPr lang="en-IE" baseline="0" dirty="0" err="1" smtClean="0"/>
              <a:t>Intreo</a:t>
            </a:r>
            <a:r>
              <a:rPr lang="en-IE" baseline="0" dirty="0" smtClean="0"/>
              <a:t> of casual work where people can sign off for a short period and then sign back on without a full assessment.  The 3 day rule raised issues for both employees and employers.  We found few people admitting to doing ‘</a:t>
            </a:r>
            <a:r>
              <a:rPr lang="en-IE" baseline="0" dirty="0" err="1" smtClean="0"/>
              <a:t>nixers</a:t>
            </a:r>
            <a:r>
              <a:rPr lang="en-IE" baseline="0" dirty="0" smtClean="0"/>
              <a:t>’ though some people with construction type skills would do jobs for people on the QT – plumbing, painting, etc.  We also came across people who if their circumstances changed ended up claiming the wrong payment or not notifying the authorities of the changes in their circumstances and they had ended up paying back a weekly amount to the social welfare office.</a:t>
            </a:r>
          </a:p>
          <a:p>
            <a:endParaRPr lang="en-IE" baseline="0" dirty="0" smtClean="0"/>
          </a:p>
          <a:p>
            <a:r>
              <a:rPr lang="en-IE" baseline="0" dirty="0" smtClean="0"/>
              <a:t>Some people had limited capacity and would need additional supports to take up employment – Travellers, some migrants, people with disabilities or health issues or caring responsibilities, or people with addiction issues.  It was often difficult for people who had a episodic illness or who were caring for people with an episodic illness.  These people often lacked connectors to the world of work.</a:t>
            </a:r>
            <a:endParaRPr lang="en-IE" dirty="0"/>
          </a:p>
        </p:txBody>
      </p:sp>
      <p:sp>
        <p:nvSpPr>
          <p:cNvPr id="4" name="Slide Number Placeholder 3"/>
          <p:cNvSpPr>
            <a:spLocks noGrp="1"/>
          </p:cNvSpPr>
          <p:nvPr>
            <p:ph type="sldNum" sz="quarter" idx="10"/>
          </p:nvPr>
        </p:nvSpPr>
        <p:spPr/>
        <p:txBody>
          <a:bodyPr/>
          <a:lstStyle/>
          <a:p>
            <a:fld id="{4B807C73-E847-42E3-B0C4-64448DF278F7}" type="slidenum">
              <a:rPr lang="en-IE" smtClean="0"/>
              <a:pPr/>
              <a:t>23</a:t>
            </a:fld>
            <a:endParaRPr lang="en-IE"/>
          </a:p>
        </p:txBody>
      </p:sp>
    </p:spTree>
    <p:extLst>
      <p:ext uri="{BB962C8B-B14F-4D97-AF65-F5344CB8AC3E}">
        <p14:creationId xmlns:p14="http://schemas.microsoft.com/office/powerpoint/2010/main" val="10390909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Does work pay – range of factors related to the person, their circumstances (skills, number of children, family responsibilities,</a:t>
            </a:r>
            <a:r>
              <a:rPr lang="en-IE" baseline="0" dirty="0" smtClean="0"/>
              <a:t> health)</a:t>
            </a:r>
            <a:r>
              <a:rPr lang="en-IE" dirty="0" smtClean="0"/>
              <a:t>,</a:t>
            </a:r>
            <a:r>
              <a:rPr lang="en-IE" baseline="0" dirty="0" smtClean="0"/>
              <a:t> and jobs available.  The Department has a Benefit of Work Ready Reckoner, which will show the benefit of working for many people but for someone with a partner, a number of children and on housing allowance who takes a job at the minimum wage it does not pay to take a job.  However, we did find some people who would be prepared to take such a job to get them out of the house, plus the opportunity to move to a better paid job.  This did not always work out in practice, as we heard from some of the people we spoke to.</a:t>
            </a:r>
          </a:p>
          <a:p>
            <a:endParaRPr lang="en-IE" baseline="0" dirty="0" smtClean="0"/>
          </a:p>
          <a:p>
            <a:r>
              <a:rPr lang="en-IE" baseline="0" dirty="0" smtClean="0"/>
              <a:t>FIS good if eligible and get it – but many issues in relation to its assessment, including links with employers, paperwork, delays </a:t>
            </a:r>
            <a:r>
              <a:rPr lang="en-IE" baseline="0" dirty="0" err="1" smtClean="0"/>
              <a:t>etc</a:t>
            </a:r>
            <a:endParaRPr lang="en-IE" baseline="0" dirty="0" smtClean="0"/>
          </a:p>
          <a:p>
            <a:endParaRPr lang="en-IE" baseline="0" dirty="0" smtClean="0"/>
          </a:p>
          <a:p>
            <a:r>
              <a:rPr lang="en-IE" baseline="0" dirty="0" smtClean="0"/>
              <a:t>Importance of certainty for people – heard of people going off welfare but not getting paid for work done and having difficulty getting back on welfare, or getting their full payment re-instated.</a:t>
            </a:r>
          </a:p>
          <a:p>
            <a:endParaRPr lang="en-IE" baseline="0" dirty="0" smtClean="0"/>
          </a:p>
          <a:p>
            <a:r>
              <a:rPr lang="en-IE" baseline="0" dirty="0" smtClean="0"/>
              <a:t>Because of the complexity of the system we heard of people not knowing where to go to get information (trust element here too), plus getting the wrong information.  A lot of information is passed on through word of mouth and is often inaccurate because people’s circumstances vary.  Citizen’s information and local community centres are good sources of information, although some </a:t>
            </a:r>
            <a:r>
              <a:rPr lang="en-IE" baseline="0" dirty="0" err="1" smtClean="0"/>
              <a:t>Intreo</a:t>
            </a:r>
            <a:r>
              <a:rPr lang="en-IE" baseline="0" dirty="0" smtClean="0"/>
              <a:t> /LES / ETB officers say that this is sometimes inaccurate unless they get the details of the person’s circumstances.</a:t>
            </a:r>
          </a:p>
          <a:p>
            <a:endParaRPr lang="en-IE" baseline="0" dirty="0" smtClean="0"/>
          </a:p>
          <a:p>
            <a:r>
              <a:rPr lang="en-IE" baseline="0" dirty="0" smtClean="0"/>
              <a:t>For many people who have been unemployed for a length of time they lose a lot of confidence in their ability to hold down a job.  This was a point made by households, service providers and employers – so people can require a lot of support and encouragement to get back into employment.</a:t>
            </a:r>
          </a:p>
          <a:p>
            <a:endParaRPr lang="en-IE" baseline="0" dirty="0" smtClean="0"/>
          </a:p>
          <a:p>
            <a:r>
              <a:rPr lang="en-IE" baseline="0" dirty="0" smtClean="0"/>
              <a:t>People can work and claim legitimately – the so-called 3 day rule, plus notifying </a:t>
            </a:r>
            <a:r>
              <a:rPr lang="en-IE" baseline="0" dirty="0" err="1" smtClean="0"/>
              <a:t>Intreo</a:t>
            </a:r>
            <a:r>
              <a:rPr lang="en-IE" baseline="0" dirty="0" smtClean="0"/>
              <a:t> of casual work where people can sign off for a short period and then sign back on without a full assessment.  The 3 day rule raised issues for both employees and employers.  We found few people admitting to doing ‘</a:t>
            </a:r>
            <a:r>
              <a:rPr lang="en-IE" baseline="0" dirty="0" err="1" smtClean="0"/>
              <a:t>nixers</a:t>
            </a:r>
            <a:r>
              <a:rPr lang="en-IE" baseline="0" dirty="0" smtClean="0"/>
              <a:t>’ though some people with construction type skills would do jobs for people on the QT – plumbing, painting, etc.  We also came across people who if their circumstances changed ended up claiming the wrong payment or not notifying the authorities of the changes in their circumstances and they had ended up paying back a weekly amount to the social welfare office.</a:t>
            </a:r>
          </a:p>
          <a:p>
            <a:endParaRPr lang="en-IE" baseline="0" dirty="0" smtClean="0"/>
          </a:p>
          <a:p>
            <a:r>
              <a:rPr lang="en-IE" baseline="0" dirty="0" smtClean="0"/>
              <a:t>Some people had limited capacity and would need additional supports to take up employment – Travellers, some migrants, people with disabilities or health issues or caring responsibilities, or people with addiction issues.  It was often difficult for people who had a episodic illness or who were caring for people with an episodic illness.  These people often lacked connectors to the world of work.</a:t>
            </a:r>
            <a:endParaRPr lang="en-IE" dirty="0"/>
          </a:p>
        </p:txBody>
      </p:sp>
      <p:sp>
        <p:nvSpPr>
          <p:cNvPr id="4" name="Slide Number Placeholder 3"/>
          <p:cNvSpPr>
            <a:spLocks noGrp="1"/>
          </p:cNvSpPr>
          <p:nvPr>
            <p:ph type="sldNum" sz="quarter" idx="10"/>
          </p:nvPr>
        </p:nvSpPr>
        <p:spPr/>
        <p:txBody>
          <a:bodyPr/>
          <a:lstStyle/>
          <a:p>
            <a:fld id="{4B807C73-E847-42E3-B0C4-64448DF278F7}" type="slidenum">
              <a:rPr lang="en-IE" smtClean="0"/>
              <a:pPr/>
              <a:t>24</a:t>
            </a:fld>
            <a:endParaRPr lang="en-IE"/>
          </a:p>
        </p:txBody>
      </p:sp>
    </p:spTree>
    <p:extLst>
      <p:ext uri="{BB962C8B-B14F-4D97-AF65-F5344CB8AC3E}">
        <p14:creationId xmlns:p14="http://schemas.microsoft.com/office/powerpoint/2010/main" val="10390909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Does work pay – range of factors related to the person, their circumstances (skills, number of children, family responsibilities,</a:t>
            </a:r>
            <a:r>
              <a:rPr lang="en-IE" baseline="0" dirty="0" smtClean="0"/>
              <a:t> health)</a:t>
            </a:r>
            <a:r>
              <a:rPr lang="en-IE" dirty="0" smtClean="0"/>
              <a:t>,</a:t>
            </a:r>
            <a:r>
              <a:rPr lang="en-IE" baseline="0" dirty="0" smtClean="0"/>
              <a:t> and jobs available.  The Department has a Benefit of Work Ready Reckoner, which will show the benefit of working for many people but for someone with a partner, a number of children and on housing allowance who takes a job at the minimum wage it does not pay to take a job.  However, we did find some people who would be prepared to take such a job to get them out of the house, plus the opportunity to move to a better paid job.  This did not always work out in practice, as we heard from some of the people we spoke to.</a:t>
            </a:r>
          </a:p>
          <a:p>
            <a:endParaRPr lang="en-IE" baseline="0" dirty="0" smtClean="0"/>
          </a:p>
          <a:p>
            <a:r>
              <a:rPr lang="en-IE" baseline="0" dirty="0" smtClean="0"/>
              <a:t>FIS good if eligible and get it – but many issues in relation to its assessment, including links with employers, paperwork, delays </a:t>
            </a:r>
            <a:r>
              <a:rPr lang="en-IE" baseline="0" dirty="0" err="1" smtClean="0"/>
              <a:t>etc</a:t>
            </a:r>
            <a:endParaRPr lang="en-IE" baseline="0" dirty="0" smtClean="0"/>
          </a:p>
          <a:p>
            <a:endParaRPr lang="en-IE" baseline="0" dirty="0" smtClean="0"/>
          </a:p>
          <a:p>
            <a:r>
              <a:rPr lang="en-IE" baseline="0" dirty="0" smtClean="0"/>
              <a:t>Importance of certainty for people – heard of people going off welfare but not getting paid for work done and having difficulty getting back on welfare, or getting their full payment re-instated.</a:t>
            </a:r>
          </a:p>
          <a:p>
            <a:endParaRPr lang="en-IE" baseline="0" dirty="0" smtClean="0"/>
          </a:p>
          <a:p>
            <a:r>
              <a:rPr lang="en-IE" baseline="0" dirty="0" smtClean="0"/>
              <a:t>Because of the complexity of the system we heard of people not knowing where to go to get information (trust element here too), plus getting the wrong information.  A lot of information is passed on through word of mouth and is often inaccurate because people’s circumstances vary.  Citizen’s information and local community centres are good sources of information, although some </a:t>
            </a:r>
            <a:r>
              <a:rPr lang="en-IE" baseline="0" dirty="0" err="1" smtClean="0"/>
              <a:t>Intreo</a:t>
            </a:r>
            <a:r>
              <a:rPr lang="en-IE" baseline="0" dirty="0" smtClean="0"/>
              <a:t> /LES / ETB officers say that this is sometimes inaccurate unless they get the details of the person’s circumstances.</a:t>
            </a:r>
          </a:p>
          <a:p>
            <a:endParaRPr lang="en-IE" baseline="0" dirty="0" smtClean="0"/>
          </a:p>
          <a:p>
            <a:r>
              <a:rPr lang="en-IE" baseline="0" dirty="0" smtClean="0"/>
              <a:t>For many people who have been unemployed for a length of time they lose a lot of confidence in their ability to hold down a job.  This was a point made by households, service providers and employers – so people can require a lot of support and encouragement to get back into employment.</a:t>
            </a:r>
          </a:p>
          <a:p>
            <a:endParaRPr lang="en-IE" baseline="0" dirty="0" smtClean="0"/>
          </a:p>
          <a:p>
            <a:r>
              <a:rPr lang="en-IE" baseline="0" dirty="0" smtClean="0"/>
              <a:t>People can work and claim legitimately – the so-called 3 day rule, plus notifying </a:t>
            </a:r>
            <a:r>
              <a:rPr lang="en-IE" baseline="0" dirty="0" err="1" smtClean="0"/>
              <a:t>Intreo</a:t>
            </a:r>
            <a:r>
              <a:rPr lang="en-IE" baseline="0" dirty="0" smtClean="0"/>
              <a:t> of casual work where people can sign off for a short period and then sign back on without a full assessment.  The 3 day rule raised issues for both employees and employers.  We found few people admitting to doing ‘</a:t>
            </a:r>
            <a:r>
              <a:rPr lang="en-IE" baseline="0" dirty="0" err="1" smtClean="0"/>
              <a:t>nixers</a:t>
            </a:r>
            <a:r>
              <a:rPr lang="en-IE" baseline="0" dirty="0" smtClean="0"/>
              <a:t>’ though some people with construction type skills would do jobs for people on the QT – plumbing, painting, etc.  We also came across people who if their circumstances changed ended up claiming the wrong payment or not notifying the authorities of the changes in their circumstances and they had ended up paying back a weekly amount to the social welfare office.</a:t>
            </a:r>
          </a:p>
          <a:p>
            <a:endParaRPr lang="en-IE" baseline="0" dirty="0" smtClean="0"/>
          </a:p>
          <a:p>
            <a:r>
              <a:rPr lang="en-IE" baseline="0" dirty="0" smtClean="0"/>
              <a:t>Some people had limited capacity and would need additional supports to take up employment – Travellers, some migrants, people with disabilities or health issues or caring responsibilities, or people with addiction issues.  It was often difficult for people who had a episodic illness or who were caring for people with an episodic illness.  These people often lacked connectors to the world of work.</a:t>
            </a:r>
            <a:endParaRPr lang="en-IE" dirty="0"/>
          </a:p>
        </p:txBody>
      </p:sp>
      <p:sp>
        <p:nvSpPr>
          <p:cNvPr id="4" name="Slide Number Placeholder 3"/>
          <p:cNvSpPr>
            <a:spLocks noGrp="1"/>
          </p:cNvSpPr>
          <p:nvPr>
            <p:ph type="sldNum" sz="quarter" idx="10"/>
          </p:nvPr>
        </p:nvSpPr>
        <p:spPr/>
        <p:txBody>
          <a:bodyPr/>
          <a:lstStyle/>
          <a:p>
            <a:fld id="{4B807C73-E847-42E3-B0C4-64448DF278F7}" type="slidenum">
              <a:rPr lang="en-IE" smtClean="0"/>
              <a:pPr/>
              <a:t>25</a:t>
            </a:fld>
            <a:endParaRPr lang="en-IE"/>
          </a:p>
        </p:txBody>
      </p:sp>
    </p:spTree>
    <p:extLst>
      <p:ext uri="{BB962C8B-B14F-4D97-AF65-F5344CB8AC3E}">
        <p14:creationId xmlns:p14="http://schemas.microsoft.com/office/powerpoint/2010/main" val="10390909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Does work pay – range of factors related to the person, their circumstances (skills, number of children, family responsibilities,</a:t>
            </a:r>
            <a:r>
              <a:rPr lang="en-IE" baseline="0" dirty="0" smtClean="0"/>
              <a:t> health)</a:t>
            </a:r>
            <a:r>
              <a:rPr lang="en-IE" dirty="0" smtClean="0"/>
              <a:t>,</a:t>
            </a:r>
            <a:r>
              <a:rPr lang="en-IE" baseline="0" dirty="0" smtClean="0"/>
              <a:t> and jobs available.  The Department has a Benefit of Work Ready Reckoner, which will show the benefit of working for many people but for someone with a partner, a number of children and on housing allowance who takes a job at the minimum wage it does not pay to take a job.  However, we did find some people who would be prepared to take such a job to get them out of the house, plus the opportunity to move to a better paid job.  This did not always work out in practice, as we heard from some of the people we spoke to.</a:t>
            </a:r>
          </a:p>
          <a:p>
            <a:endParaRPr lang="en-IE" baseline="0" dirty="0" smtClean="0"/>
          </a:p>
          <a:p>
            <a:r>
              <a:rPr lang="en-IE" baseline="0" dirty="0" smtClean="0"/>
              <a:t>FIS good if eligible and get it – but many issues in relation to its assessment, including links with employers, paperwork, delays </a:t>
            </a:r>
            <a:r>
              <a:rPr lang="en-IE" baseline="0" dirty="0" err="1" smtClean="0"/>
              <a:t>etc</a:t>
            </a:r>
            <a:endParaRPr lang="en-IE" baseline="0" dirty="0" smtClean="0"/>
          </a:p>
          <a:p>
            <a:endParaRPr lang="en-IE" baseline="0" dirty="0" smtClean="0"/>
          </a:p>
          <a:p>
            <a:r>
              <a:rPr lang="en-IE" baseline="0" dirty="0" smtClean="0"/>
              <a:t>Importance of certainty for people – heard of people going off welfare but not getting paid for work done and having difficulty getting back on welfare, or getting their full payment re-instated.</a:t>
            </a:r>
          </a:p>
          <a:p>
            <a:endParaRPr lang="en-IE" baseline="0" dirty="0" smtClean="0"/>
          </a:p>
          <a:p>
            <a:r>
              <a:rPr lang="en-IE" baseline="0" dirty="0" smtClean="0"/>
              <a:t>Because of the complexity of the system we heard of people not knowing where to go to get information (trust element here too), plus getting the wrong information.  A lot of information is passed on through word of mouth and is often inaccurate because people’s circumstances vary.  Citizen’s information and local community centres are good sources of information, although some </a:t>
            </a:r>
            <a:r>
              <a:rPr lang="en-IE" baseline="0" dirty="0" err="1" smtClean="0"/>
              <a:t>Intreo</a:t>
            </a:r>
            <a:r>
              <a:rPr lang="en-IE" baseline="0" dirty="0" smtClean="0"/>
              <a:t> /LES / ETB officers say that this is sometimes inaccurate unless they get the details of the person’s circumstances.</a:t>
            </a:r>
          </a:p>
          <a:p>
            <a:endParaRPr lang="en-IE" baseline="0" dirty="0" smtClean="0"/>
          </a:p>
          <a:p>
            <a:r>
              <a:rPr lang="en-IE" baseline="0" dirty="0" smtClean="0"/>
              <a:t>For many people who have been unemployed for a length of time they lose a lot of confidence in their ability to hold down a job.  This was a point made by households, service providers and employers – so people can require a lot of support and encouragement to get back into employment.</a:t>
            </a:r>
          </a:p>
          <a:p>
            <a:endParaRPr lang="en-IE" baseline="0" dirty="0" smtClean="0"/>
          </a:p>
          <a:p>
            <a:r>
              <a:rPr lang="en-IE" baseline="0" dirty="0" smtClean="0"/>
              <a:t>People can work and claim legitimately – the so-called 3 day rule, plus notifying </a:t>
            </a:r>
            <a:r>
              <a:rPr lang="en-IE" baseline="0" dirty="0" err="1" smtClean="0"/>
              <a:t>Intreo</a:t>
            </a:r>
            <a:r>
              <a:rPr lang="en-IE" baseline="0" dirty="0" smtClean="0"/>
              <a:t> of casual work where people can sign off for a short period and then sign back on without a full assessment.  The 3 day rule raised issues for both employees and employers.  We found few people admitting to doing ‘</a:t>
            </a:r>
            <a:r>
              <a:rPr lang="en-IE" baseline="0" dirty="0" err="1" smtClean="0"/>
              <a:t>nixers</a:t>
            </a:r>
            <a:r>
              <a:rPr lang="en-IE" baseline="0" dirty="0" smtClean="0"/>
              <a:t>’ though some people with construction type skills would do jobs for people on the QT – plumbing, painting, etc.  We also came across people who if their circumstances changed ended up claiming the wrong payment or not notifying the authorities of the changes in their circumstances and they had ended up paying back a weekly amount to the social welfare office.</a:t>
            </a:r>
          </a:p>
          <a:p>
            <a:endParaRPr lang="en-IE" baseline="0" dirty="0" smtClean="0"/>
          </a:p>
          <a:p>
            <a:r>
              <a:rPr lang="en-IE" baseline="0" dirty="0" smtClean="0"/>
              <a:t>Some people had limited capacity and would need additional supports to take up employment – Travellers, some migrants, people with disabilities or health issues or caring responsibilities, or people with addiction issues.  It was often difficult for people who had a episodic illness or who were caring for people with an episodic illness.  These people often lacked connectors to the world of work.</a:t>
            </a:r>
            <a:endParaRPr lang="en-IE" dirty="0"/>
          </a:p>
        </p:txBody>
      </p:sp>
      <p:sp>
        <p:nvSpPr>
          <p:cNvPr id="4" name="Slide Number Placeholder 3"/>
          <p:cNvSpPr>
            <a:spLocks noGrp="1"/>
          </p:cNvSpPr>
          <p:nvPr>
            <p:ph type="sldNum" sz="quarter" idx="10"/>
          </p:nvPr>
        </p:nvSpPr>
        <p:spPr/>
        <p:txBody>
          <a:bodyPr/>
          <a:lstStyle/>
          <a:p>
            <a:fld id="{4B807C73-E847-42E3-B0C4-64448DF278F7}" type="slidenum">
              <a:rPr lang="en-IE" smtClean="0"/>
              <a:pPr/>
              <a:t>26</a:t>
            </a:fld>
            <a:endParaRPr lang="en-IE"/>
          </a:p>
        </p:txBody>
      </p:sp>
    </p:spTree>
    <p:extLst>
      <p:ext uri="{BB962C8B-B14F-4D97-AF65-F5344CB8AC3E}">
        <p14:creationId xmlns:p14="http://schemas.microsoft.com/office/powerpoint/2010/main" val="10390909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Does work pay – range of factors related to the person, their circumstances (skills, number of children, family responsibilities,</a:t>
            </a:r>
            <a:r>
              <a:rPr lang="en-IE" baseline="0" dirty="0" smtClean="0"/>
              <a:t> health)</a:t>
            </a:r>
            <a:r>
              <a:rPr lang="en-IE" dirty="0" smtClean="0"/>
              <a:t>,</a:t>
            </a:r>
            <a:r>
              <a:rPr lang="en-IE" baseline="0" dirty="0" smtClean="0"/>
              <a:t> and jobs available.  The Department has a Benefit of Work Ready Reckoner, which will show the benefit of working for many people but for someone with a partner, a number of children and on housing allowance who takes a job at the minimum wage it does not pay to take a job.  However, we did find some people who would be prepared to take such a job to get them out of the house, plus the opportunity to move to a better paid job.  This did not always work out in practice, as we heard from some of the people we spoke to.</a:t>
            </a:r>
          </a:p>
          <a:p>
            <a:endParaRPr lang="en-IE" baseline="0" dirty="0" smtClean="0"/>
          </a:p>
          <a:p>
            <a:r>
              <a:rPr lang="en-IE" baseline="0" dirty="0" smtClean="0"/>
              <a:t>FIS good if eligible and get it – but many issues in relation to its assessment, including links with employers, paperwork, delays </a:t>
            </a:r>
            <a:r>
              <a:rPr lang="en-IE" baseline="0" dirty="0" err="1" smtClean="0"/>
              <a:t>etc</a:t>
            </a:r>
            <a:endParaRPr lang="en-IE" baseline="0" dirty="0" smtClean="0"/>
          </a:p>
          <a:p>
            <a:endParaRPr lang="en-IE" baseline="0" dirty="0" smtClean="0"/>
          </a:p>
          <a:p>
            <a:r>
              <a:rPr lang="en-IE" baseline="0" dirty="0" smtClean="0"/>
              <a:t>Importance of certainty for people – heard of people going off welfare but not getting paid for work done and having difficulty getting back on welfare, or getting their full payment re-instated.</a:t>
            </a:r>
          </a:p>
          <a:p>
            <a:endParaRPr lang="en-IE" baseline="0" dirty="0" smtClean="0"/>
          </a:p>
          <a:p>
            <a:r>
              <a:rPr lang="en-IE" baseline="0" dirty="0" smtClean="0"/>
              <a:t>Because of the complexity of the system we heard of people not knowing where to go to get information (trust element here too), plus getting the wrong information.  A lot of information is passed on through word of mouth and is often inaccurate because people’s circumstances vary.  Citizen’s information and local community centres are good sources of information, although some </a:t>
            </a:r>
            <a:r>
              <a:rPr lang="en-IE" baseline="0" dirty="0" err="1" smtClean="0"/>
              <a:t>Intreo</a:t>
            </a:r>
            <a:r>
              <a:rPr lang="en-IE" baseline="0" dirty="0" smtClean="0"/>
              <a:t> /LES / ETB officers say that this is sometimes inaccurate unless they get the details of the person’s circumstances.</a:t>
            </a:r>
          </a:p>
          <a:p>
            <a:endParaRPr lang="en-IE" baseline="0" dirty="0" smtClean="0"/>
          </a:p>
          <a:p>
            <a:r>
              <a:rPr lang="en-IE" baseline="0" dirty="0" smtClean="0"/>
              <a:t>For many people who have been unemployed for a length of time they lose a lot of confidence in their ability to hold down a job.  This was a point made by households, service providers and employers – so people can require a lot of support and encouragement to get back into employment.</a:t>
            </a:r>
          </a:p>
          <a:p>
            <a:endParaRPr lang="en-IE" baseline="0" dirty="0" smtClean="0"/>
          </a:p>
          <a:p>
            <a:r>
              <a:rPr lang="en-IE" baseline="0" dirty="0" smtClean="0"/>
              <a:t>People can work and claim legitimately – the so-called 3 day rule, plus notifying </a:t>
            </a:r>
            <a:r>
              <a:rPr lang="en-IE" baseline="0" dirty="0" err="1" smtClean="0"/>
              <a:t>Intreo</a:t>
            </a:r>
            <a:r>
              <a:rPr lang="en-IE" baseline="0" dirty="0" smtClean="0"/>
              <a:t> of casual work where people can sign off for a short period and then sign back on without a full assessment.  The 3 day rule raised issues for both employees and employers.  We found few people admitting to doing ‘</a:t>
            </a:r>
            <a:r>
              <a:rPr lang="en-IE" baseline="0" dirty="0" err="1" smtClean="0"/>
              <a:t>nixers</a:t>
            </a:r>
            <a:r>
              <a:rPr lang="en-IE" baseline="0" dirty="0" smtClean="0"/>
              <a:t>’ though some people with construction type skills would do jobs for people on the QT – plumbing, painting, etc.  We also came across people who if their circumstances changed ended up claiming the wrong payment or not notifying the authorities of the changes in their circumstances and they had ended up paying back a weekly amount to the social welfare office.</a:t>
            </a:r>
          </a:p>
          <a:p>
            <a:endParaRPr lang="en-IE" baseline="0" dirty="0" smtClean="0"/>
          </a:p>
          <a:p>
            <a:r>
              <a:rPr lang="en-IE" baseline="0" dirty="0" smtClean="0"/>
              <a:t>Some people had limited capacity and would need additional supports to take up employment – Travellers, some migrants, people with disabilities or health issues or caring responsibilities, or people with addiction issues.  It was often difficult for people who had a episodic illness or who were caring for people with an episodic illness.  These people often lacked connectors to the world of work.</a:t>
            </a:r>
            <a:endParaRPr lang="en-IE" dirty="0"/>
          </a:p>
        </p:txBody>
      </p:sp>
      <p:sp>
        <p:nvSpPr>
          <p:cNvPr id="4" name="Slide Number Placeholder 3"/>
          <p:cNvSpPr>
            <a:spLocks noGrp="1"/>
          </p:cNvSpPr>
          <p:nvPr>
            <p:ph type="sldNum" sz="quarter" idx="10"/>
          </p:nvPr>
        </p:nvSpPr>
        <p:spPr/>
        <p:txBody>
          <a:bodyPr/>
          <a:lstStyle/>
          <a:p>
            <a:fld id="{4B807C73-E847-42E3-B0C4-64448DF278F7}" type="slidenum">
              <a:rPr lang="en-IE" smtClean="0"/>
              <a:pPr/>
              <a:t>27</a:t>
            </a:fld>
            <a:endParaRPr lang="en-IE"/>
          </a:p>
        </p:txBody>
      </p:sp>
    </p:spTree>
    <p:extLst>
      <p:ext uri="{BB962C8B-B14F-4D97-AF65-F5344CB8AC3E}">
        <p14:creationId xmlns:p14="http://schemas.microsoft.com/office/powerpoint/2010/main" val="10390909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Does work pay – range of factors related to the person, their circumstances (skills, number of children, family responsibilities,</a:t>
            </a:r>
            <a:r>
              <a:rPr lang="en-IE" baseline="0" dirty="0" smtClean="0"/>
              <a:t> health)</a:t>
            </a:r>
            <a:r>
              <a:rPr lang="en-IE" dirty="0" smtClean="0"/>
              <a:t>,</a:t>
            </a:r>
            <a:r>
              <a:rPr lang="en-IE" baseline="0" dirty="0" smtClean="0"/>
              <a:t> and jobs available.  The Department has a Benefit of Work Ready Reckoner, which will show the benefit of working for many people but for someone with a partner, a number of children and on housing allowance who takes a job at the minimum wage it does not pay to take a job.  However, we did find some people who would be prepared to take such a job to get them out of the house, plus the opportunity to move to a better paid job.  This did not always work out in practice, as we heard from some of the people we spoke to.</a:t>
            </a:r>
          </a:p>
          <a:p>
            <a:endParaRPr lang="en-IE" baseline="0" dirty="0" smtClean="0"/>
          </a:p>
          <a:p>
            <a:r>
              <a:rPr lang="en-IE" baseline="0" dirty="0" smtClean="0"/>
              <a:t>FIS good if eligible and get it – but many issues in relation to its assessment, including links with employers, paperwork, delays </a:t>
            </a:r>
            <a:r>
              <a:rPr lang="en-IE" baseline="0" dirty="0" err="1" smtClean="0"/>
              <a:t>etc</a:t>
            </a:r>
            <a:endParaRPr lang="en-IE" baseline="0" dirty="0" smtClean="0"/>
          </a:p>
          <a:p>
            <a:endParaRPr lang="en-IE" baseline="0" dirty="0" smtClean="0"/>
          </a:p>
          <a:p>
            <a:r>
              <a:rPr lang="en-IE" baseline="0" dirty="0" smtClean="0"/>
              <a:t>Importance of certainty for people – heard of people going off welfare but not getting paid for work done and having difficulty getting back on welfare, or getting their full payment re-instated.</a:t>
            </a:r>
          </a:p>
          <a:p>
            <a:endParaRPr lang="en-IE" baseline="0" dirty="0" smtClean="0"/>
          </a:p>
          <a:p>
            <a:r>
              <a:rPr lang="en-IE" baseline="0" dirty="0" smtClean="0"/>
              <a:t>Because of the complexity of the system we heard of people not knowing where to go to get information (trust element here too), plus getting the wrong information.  A lot of information is passed on through word of mouth and is often inaccurate because people’s circumstances vary.  Citizen’s information and local community centres are good sources of information, although some </a:t>
            </a:r>
            <a:r>
              <a:rPr lang="en-IE" baseline="0" dirty="0" err="1" smtClean="0"/>
              <a:t>Intreo</a:t>
            </a:r>
            <a:r>
              <a:rPr lang="en-IE" baseline="0" dirty="0" smtClean="0"/>
              <a:t> /LES / ETB officers say that this is sometimes inaccurate unless they get the details of the person’s circumstances.</a:t>
            </a:r>
          </a:p>
          <a:p>
            <a:endParaRPr lang="en-IE" baseline="0" dirty="0" smtClean="0"/>
          </a:p>
          <a:p>
            <a:r>
              <a:rPr lang="en-IE" baseline="0" dirty="0" smtClean="0"/>
              <a:t>For many people who have been unemployed for a length of time they lose a lot of confidence in their ability to hold down a job.  This was a point made by households, service providers and employers – so people can require a lot of support and encouragement to get back into employment.</a:t>
            </a:r>
          </a:p>
          <a:p>
            <a:endParaRPr lang="en-IE" baseline="0" dirty="0" smtClean="0"/>
          </a:p>
          <a:p>
            <a:r>
              <a:rPr lang="en-IE" baseline="0" dirty="0" smtClean="0"/>
              <a:t>People can work and claim legitimately – the so-called 3 day rule, plus notifying </a:t>
            </a:r>
            <a:r>
              <a:rPr lang="en-IE" baseline="0" dirty="0" err="1" smtClean="0"/>
              <a:t>Intreo</a:t>
            </a:r>
            <a:r>
              <a:rPr lang="en-IE" baseline="0" dirty="0" smtClean="0"/>
              <a:t> of casual work where people can sign off for a short period and then sign back on without a full assessment.  The 3 day rule raised issues for both employees and employers.  We found few people admitting to doing ‘</a:t>
            </a:r>
            <a:r>
              <a:rPr lang="en-IE" baseline="0" dirty="0" err="1" smtClean="0"/>
              <a:t>nixers</a:t>
            </a:r>
            <a:r>
              <a:rPr lang="en-IE" baseline="0" dirty="0" smtClean="0"/>
              <a:t>’ though some people with construction type skills would do jobs for people on the QT – plumbing, painting, etc.  We also came across people who if their circumstances changed ended up claiming the wrong payment or not notifying the authorities of the changes in their circumstances and they had ended up paying back a weekly amount to the social welfare office.</a:t>
            </a:r>
          </a:p>
          <a:p>
            <a:endParaRPr lang="en-IE" baseline="0" dirty="0" smtClean="0"/>
          </a:p>
          <a:p>
            <a:r>
              <a:rPr lang="en-IE" baseline="0" dirty="0" smtClean="0"/>
              <a:t>Some people had limited capacity and would need additional supports to take up employment – Travellers, some migrants, people with disabilities or health issues or caring responsibilities, or people with addiction issues.  It was often difficult for people who had a episodic illness or who were caring for people with an episodic illness.  These people often lacked connectors to the world of work.</a:t>
            </a:r>
            <a:endParaRPr lang="en-IE" dirty="0"/>
          </a:p>
        </p:txBody>
      </p:sp>
      <p:sp>
        <p:nvSpPr>
          <p:cNvPr id="4" name="Slide Number Placeholder 3"/>
          <p:cNvSpPr>
            <a:spLocks noGrp="1"/>
          </p:cNvSpPr>
          <p:nvPr>
            <p:ph type="sldNum" sz="quarter" idx="10"/>
          </p:nvPr>
        </p:nvSpPr>
        <p:spPr/>
        <p:txBody>
          <a:bodyPr/>
          <a:lstStyle/>
          <a:p>
            <a:fld id="{4B807C73-E847-42E3-B0C4-64448DF278F7}" type="slidenum">
              <a:rPr lang="en-IE" smtClean="0"/>
              <a:pPr/>
              <a:t>28</a:t>
            </a:fld>
            <a:endParaRPr lang="en-IE"/>
          </a:p>
        </p:txBody>
      </p:sp>
    </p:spTree>
    <p:extLst>
      <p:ext uri="{BB962C8B-B14F-4D97-AF65-F5344CB8AC3E}">
        <p14:creationId xmlns:p14="http://schemas.microsoft.com/office/powerpoint/2010/main" val="10390909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Does work pay – range of factors related to the person, their circumstances (skills, number of children, family responsibilities,</a:t>
            </a:r>
            <a:r>
              <a:rPr lang="en-IE" baseline="0" dirty="0" smtClean="0"/>
              <a:t> health)</a:t>
            </a:r>
            <a:r>
              <a:rPr lang="en-IE" dirty="0" smtClean="0"/>
              <a:t>,</a:t>
            </a:r>
            <a:r>
              <a:rPr lang="en-IE" baseline="0" dirty="0" smtClean="0"/>
              <a:t> and jobs available.  The Department has a Benefit of Work Ready Reckoner, which will show the benefit of working for many people but for someone with a partner, a number of children and on housing allowance who takes a job at the minimum wage it does not pay to take a job.  However, we did find some people who would be prepared to take such a job to get them out of the house, plus the opportunity to move to a better paid job.  This did not always work out in practice, as we heard from some of the people we spoke to.</a:t>
            </a:r>
          </a:p>
          <a:p>
            <a:endParaRPr lang="en-IE" baseline="0" dirty="0" smtClean="0"/>
          </a:p>
          <a:p>
            <a:r>
              <a:rPr lang="en-IE" baseline="0" dirty="0" smtClean="0"/>
              <a:t>FIS good if eligible and get it – but many issues in relation to its assessment, including links with employers, paperwork, delays </a:t>
            </a:r>
            <a:r>
              <a:rPr lang="en-IE" baseline="0" dirty="0" err="1" smtClean="0"/>
              <a:t>etc</a:t>
            </a:r>
            <a:endParaRPr lang="en-IE" baseline="0" dirty="0" smtClean="0"/>
          </a:p>
          <a:p>
            <a:endParaRPr lang="en-IE" baseline="0" dirty="0" smtClean="0"/>
          </a:p>
          <a:p>
            <a:r>
              <a:rPr lang="en-IE" baseline="0" dirty="0" smtClean="0"/>
              <a:t>Importance of certainty for people – heard of people going off welfare but not getting paid for work done and having difficulty getting back on welfare, or getting their full payment re-instated.</a:t>
            </a:r>
          </a:p>
          <a:p>
            <a:endParaRPr lang="en-IE" baseline="0" dirty="0" smtClean="0"/>
          </a:p>
          <a:p>
            <a:r>
              <a:rPr lang="en-IE" baseline="0" dirty="0" smtClean="0"/>
              <a:t>Because of the complexity of the system we heard of people not knowing where to go to get information (trust element here too), plus getting the wrong information.  A lot of information is passed on through word of mouth and is often inaccurate because people’s circumstances vary.  Citizen’s information and local community centres are good sources of information, although some </a:t>
            </a:r>
            <a:r>
              <a:rPr lang="en-IE" baseline="0" dirty="0" err="1" smtClean="0"/>
              <a:t>Intreo</a:t>
            </a:r>
            <a:r>
              <a:rPr lang="en-IE" baseline="0" dirty="0" smtClean="0"/>
              <a:t> /LES / ETB officers say that this is sometimes inaccurate unless they get the details of the person’s circumstances.</a:t>
            </a:r>
          </a:p>
          <a:p>
            <a:endParaRPr lang="en-IE" baseline="0" dirty="0" smtClean="0"/>
          </a:p>
          <a:p>
            <a:r>
              <a:rPr lang="en-IE" baseline="0" dirty="0" smtClean="0"/>
              <a:t>For many people who have been unemployed for a length of time they lose a lot of confidence in their ability to hold down a job.  This was a point made by households, service providers and employers – so people can require a lot of support and encouragement to get back into employment.</a:t>
            </a:r>
          </a:p>
          <a:p>
            <a:endParaRPr lang="en-IE" baseline="0" dirty="0" smtClean="0"/>
          </a:p>
          <a:p>
            <a:r>
              <a:rPr lang="en-IE" baseline="0" dirty="0" smtClean="0"/>
              <a:t>People can work and claim legitimately – the so-called 3 day rule, plus notifying </a:t>
            </a:r>
            <a:r>
              <a:rPr lang="en-IE" baseline="0" dirty="0" err="1" smtClean="0"/>
              <a:t>Intreo</a:t>
            </a:r>
            <a:r>
              <a:rPr lang="en-IE" baseline="0" dirty="0" smtClean="0"/>
              <a:t> of casual work where people can sign off for a short period and then sign back on without a full assessment.  The 3 day rule raised issues for both employees and employers.  We found few people admitting to doing ‘</a:t>
            </a:r>
            <a:r>
              <a:rPr lang="en-IE" baseline="0" dirty="0" err="1" smtClean="0"/>
              <a:t>nixers</a:t>
            </a:r>
            <a:r>
              <a:rPr lang="en-IE" baseline="0" dirty="0" smtClean="0"/>
              <a:t>’ though some people with construction type skills would do jobs for people on the QT – plumbing, painting, etc.  We also came across people who if their circumstances changed ended up claiming the wrong payment or not notifying the authorities of the changes in their circumstances and they had ended up paying back a weekly amount to the social welfare office.</a:t>
            </a:r>
          </a:p>
          <a:p>
            <a:endParaRPr lang="en-IE" baseline="0" dirty="0" smtClean="0"/>
          </a:p>
          <a:p>
            <a:r>
              <a:rPr lang="en-IE" baseline="0" dirty="0" smtClean="0"/>
              <a:t>Some people had limited capacity and would need additional supports to take up employment – Travellers, some migrants, people with disabilities or health issues or caring responsibilities, or people with addiction issues.  It was often difficult for people who had a episodic illness or who were caring for people with an episodic illness.  These people often lacked connectors to the world of work.</a:t>
            </a:r>
            <a:endParaRPr lang="en-IE" dirty="0"/>
          </a:p>
        </p:txBody>
      </p:sp>
      <p:sp>
        <p:nvSpPr>
          <p:cNvPr id="4" name="Slide Number Placeholder 3"/>
          <p:cNvSpPr>
            <a:spLocks noGrp="1"/>
          </p:cNvSpPr>
          <p:nvPr>
            <p:ph type="sldNum" sz="quarter" idx="10"/>
          </p:nvPr>
        </p:nvSpPr>
        <p:spPr/>
        <p:txBody>
          <a:bodyPr/>
          <a:lstStyle/>
          <a:p>
            <a:fld id="{4B807C73-E847-42E3-B0C4-64448DF278F7}" type="slidenum">
              <a:rPr lang="en-IE" smtClean="0"/>
              <a:pPr/>
              <a:t>29</a:t>
            </a:fld>
            <a:endParaRPr lang="en-IE"/>
          </a:p>
        </p:txBody>
      </p:sp>
    </p:spTree>
    <p:extLst>
      <p:ext uri="{BB962C8B-B14F-4D97-AF65-F5344CB8AC3E}">
        <p14:creationId xmlns:p14="http://schemas.microsoft.com/office/powerpoint/2010/main" val="10390909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Does work pay – range of factors related to the person, their circumstances (skills, number of children, family responsibilities,</a:t>
            </a:r>
            <a:r>
              <a:rPr lang="en-IE" baseline="0" dirty="0" smtClean="0"/>
              <a:t> health)</a:t>
            </a:r>
            <a:r>
              <a:rPr lang="en-IE" dirty="0" smtClean="0"/>
              <a:t>,</a:t>
            </a:r>
            <a:r>
              <a:rPr lang="en-IE" baseline="0" dirty="0" smtClean="0"/>
              <a:t> and jobs available.  The Department has a Benefit of Work Ready Reckoner, which will show the benefit of working for many people but for someone with a partner, a number of children and on housing allowance who takes a job at the minimum wage it does not pay to take a job.  However, we did find some people who would be prepared to take such a job to get them out of the house, plus the opportunity to move to a better paid job.  This did not always work out in practice, as we heard from some of the people we spoke to.</a:t>
            </a:r>
          </a:p>
          <a:p>
            <a:endParaRPr lang="en-IE" baseline="0" dirty="0" smtClean="0"/>
          </a:p>
          <a:p>
            <a:r>
              <a:rPr lang="en-IE" baseline="0" dirty="0" smtClean="0"/>
              <a:t>FIS good if eligible and get it – but many issues in relation to its assessment, including links with employers, paperwork, delays </a:t>
            </a:r>
            <a:r>
              <a:rPr lang="en-IE" baseline="0" dirty="0" err="1" smtClean="0"/>
              <a:t>etc</a:t>
            </a:r>
            <a:endParaRPr lang="en-IE" baseline="0" dirty="0" smtClean="0"/>
          </a:p>
          <a:p>
            <a:endParaRPr lang="en-IE" baseline="0" dirty="0" smtClean="0"/>
          </a:p>
          <a:p>
            <a:r>
              <a:rPr lang="en-IE" baseline="0" dirty="0" smtClean="0"/>
              <a:t>Importance of certainty for people – heard of people going off welfare but not getting paid for work done and having difficulty getting back on welfare, or getting their full payment re-instated.</a:t>
            </a:r>
          </a:p>
          <a:p>
            <a:endParaRPr lang="en-IE" baseline="0" dirty="0" smtClean="0"/>
          </a:p>
          <a:p>
            <a:r>
              <a:rPr lang="en-IE" baseline="0" dirty="0" smtClean="0"/>
              <a:t>Because of the complexity of the system we heard of people not knowing where to go to get information (trust element here too), plus getting the wrong information.  A lot of information is passed on through word of mouth and is often inaccurate because people’s circumstances vary.  Citizen’s information and local community centres are good sources of information, although some </a:t>
            </a:r>
            <a:r>
              <a:rPr lang="en-IE" baseline="0" dirty="0" err="1" smtClean="0"/>
              <a:t>Intreo</a:t>
            </a:r>
            <a:r>
              <a:rPr lang="en-IE" baseline="0" dirty="0" smtClean="0"/>
              <a:t> /LES / ETB officers say that this is sometimes inaccurate unless they get the details of the person’s circumstances.</a:t>
            </a:r>
          </a:p>
          <a:p>
            <a:endParaRPr lang="en-IE" baseline="0" dirty="0" smtClean="0"/>
          </a:p>
          <a:p>
            <a:r>
              <a:rPr lang="en-IE" baseline="0" dirty="0" smtClean="0"/>
              <a:t>For many people who have been unemployed for a length of time they lose a lot of confidence in their ability to hold down a job.  This was a point made by households, service providers and employers – so people can require a lot of support and encouragement to get back into employment.</a:t>
            </a:r>
          </a:p>
          <a:p>
            <a:endParaRPr lang="en-IE" baseline="0" dirty="0" smtClean="0"/>
          </a:p>
          <a:p>
            <a:r>
              <a:rPr lang="en-IE" baseline="0" dirty="0" smtClean="0"/>
              <a:t>People can work and claim legitimately – the so-called 3 day rule, plus notifying </a:t>
            </a:r>
            <a:r>
              <a:rPr lang="en-IE" baseline="0" dirty="0" err="1" smtClean="0"/>
              <a:t>Intreo</a:t>
            </a:r>
            <a:r>
              <a:rPr lang="en-IE" baseline="0" dirty="0" smtClean="0"/>
              <a:t> of casual work where people can sign off for a short period and then sign back on without a full assessment.  The 3 day rule raised issues for both employees and employers.  We found few people admitting to doing ‘</a:t>
            </a:r>
            <a:r>
              <a:rPr lang="en-IE" baseline="0" dirty="0" err="1" smtClean="0"/>
              <a:t>nixers</a:t>
            </a:r>
            <a:r>
              <a:rPr lang="en-IE" baseline="0" dirty="0" smtClean="0"/>
              <a:t>’ though some people with construction type skills would do jobs for people on the QT – plumbing, painting, etc.  We also came across people who if their circumstances changed ended up claiming the wrong payment or not notifying the authorities of the changes in their circumstances and they had ended up paying back a weekly amount to the social welfare office.</a:t>
            </a:r>
          </a:p>
          <a:p>
            <a:endParaRPr lang="en-IE" baseline="0" dirty="0" smtClean="0"/>
          </a:p>
          <a:p>
            <a:r>
              <a:rPr lang="en-IE" baseline="0" dirty="0" smtClean="0"/>
              <a:t>Some people had limited capacity and would need additional supports to take up employment – Travellers, some migrants, people with disabilities or health issues or caring responsibilities, or people with addiction issues.  It was often difficult for people who had a episodic illness or who were caring for people with an episodic illness.  These people often lacked connectors to the world of work.</a:t>
            </a:r>
            <a:endParaRPr lang="en-IE" dirty="0"/>
          </a:p>
        </p:txBody>
      </p:sp>
      <p:sp>
        <p:nvSpPr>
          <p:cNvPr id="4" name="Slide Number Placeholder 3"/>
          <p:cNvSpPr>
            <a:spLocks noGrp="1"/>
          </p:cNvSpPr>
          <p:nvPr>
            <p:ph type="sldNum" sz="quarter" idx="10"/>
          </p:nvPr>
        </p:nvSpPr>
        <p:spPr/>
        <p:txBody>
          <a:bodyPr/>
          <a:lstStyle/>
          <a:p>
            <a:fld id="{4B807C73-E847-42E3-B0C4-64448DF278F7}" type="slidenum">
              <a:rPr lang="en-IE" smtClean="0"/>
              <a:pPr/>
              <a:t>30</a:t>
            </a:fld>
            <a:endParaRPr lang="en-IE"/>
          </a:p>
        </p:txBody>
      </p:sp>
    </p:spTree>
    <p:extLst>
      <p:ext uri="{BB962C8B-B14F-4D97-AF65-F5344CB8AC3E}">
        <p14:creationId xmlns:p14="http://schemas.microsoft.com/office/powerpoint/2010/main" val="1039090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Ok, that was a quick overview of the people we talked to a part of a jobless household study my colleague</a:t>
            </a:r>
            <a:r>
              <a:rPr lang="en-IE" baseline="0" dirty="0" smtClean="0"/>
              <a:t> Anne-Marie McGauran and myself have undertaken over the last year and a half, and which I am going to talk about today.  </a:t>
            </a:r>
          </a:p>
          <a:p>
            <a:endParaRPr lang="en-IE" baseline="0" dirty="0" smtClean="0"/>
          </a:p>
          <a:p>
            <a:r>
              <a:rPr lang="en-IE" baseline="0" dirty="0" smtClean="0"/>
              <a:t>This is an outline of what I am going to talk about today.</a:t>
            </a:r>
            <a:endParaRPr lang="en-IE" dirty="0"/>
          </a:p>
        </p:txBody>
      </p:sp>
      <p:sp>
        <p:nvSpPr>
          <p:cNvPr id="4" name="Slide Number Placeholder 3"/>
          <p:cNvSpPr>
            <a:spLocks noGrp="1"/>
          </p:cNvSpPr>
          <p:nvPr>
            <p:ph type="sldNum" sz="quarter" idx="10"/>
          </p:nvPr>
        </p:nvSpPr>
        <p:spPr/>
        <p:txBody>
          <a:bodyPr/>
          <a:lstStyle/>
          <a:p>
            <a:fld id="{4B807C73-E847-42E3-B0C4-64448DF278F7}" type="slidenum">
              <a:rPr lang="en-IE" smtClean="0"/>
              <a:pPr/>
              <a:t>3</a:t>
            </a:fld>
            <a:endParaRPr lang="en-IE"/>
          </a:p>
        </p:txBody>
      </p:sp>
    </p:spTree>
    <p:extLst>
      <p:ext uri="{BB962C8B-B14F-4D97-AF65-F5344CB8AC3E}">
        <p14:creationId xmlns:p14="http://schemas.microsoft.com/office/powerpoint/2010/main" val="3250921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The first point to make is that household joblessness is distinct from unemployment.  </a:t>
            </a:r>
          </a:p>
          <a:p>
            <a:endParaRPr lang="en-IE" dirty="0"/>
          </a:p>
          <a:p>
            <a:r>
              <a:rPr lang="en-IE" dirty="0" smtClean="0"/>
              <a:t>Jobless households are where no-one in the household is working or is working very few hours, sometimes referred to a very low work intensity.</a:t>
            </a:r>
          </a:p>
          <a:p>
            <a:endParaRPr lang="en-IE" dirty="0"/>
          </a:p>
          <a:p>
            <a:r>
              <a:rPr lang="en-IE" dirty="0" smtClean="0"/>
              <a:t>The main point to make that household joblessness is broader than unemployment and includes caring for home and family, people with disability, carers and lone parents, as illustrated in this pie chart which is taken from a study by the ESRI.  Even though the data are now a bit dated you can see that people who are officially unemployed only make up about one third of those in jobless households.</a:t>
            </a:r>
          </a:p>
          <a:p>
            <a:endParaRPr lang="en-IE" dirty="0"/>
          </a:p>
          <a:p>
            <a:r>
              <a:rPr lang="en-IE" dirty="0" smtClean="0"/>
              <a:t>So, household joblessness considers the total household context, rather than just the individual, and takes into consideration the distribution of work across households (work-rich; work-poor).</a:t>
            </a:r>
            <a:endParaRPr lang="en-IE" dirty="0"/>
          </a:p>
        </p:txBody>
      </p:sp>
      <p:sp>
        <p:nvSpPr>
          <p:cNvPr id="4" name="Slide Number Placeholder 3"/>
          <p:cNvSpPr>
            <a:spLocks noGrp="1"/>
          </p:cNvSpPr>
          <p:nvPr>
            <p:ph type="sldNum" sz="quarter" idx="10"/>
          </p:nvPr>
        </p:nvSpPr>
        <p:spPr/>
        <p:txBody>
          <a:bodyPr/>
          <a:lstStyle/>
          <a:p>
            <a:fld id="{4B807C73-E847-42E3-B0C4-64448DF278F7}" type="slidenum">
              <a:rPr lang="en-IE" smtClean="0"/>
              <a:pPr/>
              <a:t>4</a:t>
            </a:fld>
            <a:endParaRPr lang="en-IE"/>
          </a:p>
        </p:txBody>
      </p:sp>
    </p:spTree>
    <p:extLst>
      <p:ext uri="{BB962C8B-B14F-4D97-AF65-F5344CB8AC3E}">
        <p14:creationId xmlns:p14="http://schemas.microsoft.com/office/powerpoint/2010/main" val="2939680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2696" y="4211960"/>
            <a:ext cx="5486400" cy="4536504"/>
          </a:xfrm>
        </p:spPr>
        <p:txBody>
          <a:bodyPr/>
          <a:lstStyle/>
          <a:p>
            <a:pPr marL="171450" indent="-171450">
              <a:buFont typeface="Arial" panose="020B0604020202020204" pitchFamily="34" charset="0"/>
              <a:buChar char="•"/>
            </a:pPr>
            <a:r>
              <a:rPr lang="en-IE" dirty="0" smtClean="0"/>
              <a:t>We have been undertaking our study in a disadvantaged suburb of Dublin where there is an interest, through the Local Community Development Committee, in addressing household joblessness.  </a:t>
            </a:r>
          </a:p>
          <a:p>
            <a:pPr marL="171450" indent="-171450">
              <a:buFont typeface="Arial" panose="020B0604020202020204" pitchFamily="34" charset="0"/>
              <a:buChar char="•"/>
            </a:pPr>
            <a:endParaRPr lang="en-IE" dirty="0" smtClean="0"/>
          </a:p>
          <a:p>
            <a:pPr marL="171450" indent="-171450">
              <a:buFont typeface="Arial" panose="020B0604020202020204" pitchFamily="34" charset="0"/>
              <a:buChar char="•"/>
            </a:pPr>
            <a:r>
              <a:rPr lang="en-IE" dirty="0" smtClean="0"/>
              <a:t>We undertook</a:t>
            </a:r>
            <a:r>
              <a:rPr lang="en-IE" baseline="0" dirty="0" smtClean="0"/>
              <a:t> a total of 93 interviews.</a:t>
            </a:r>
            <a:endParaRPr lang="en-IE" dirty="0" smtClean="0"/>
          </a:p>
          <a:p>
            <a:pPr marL="171450" indent="-171450">
              <a:buFont typeface="Arial" panose="020B0604020202020204" pitchFamily="34" charset="0"/>
              <a:buChar char="•"/>
            </a:pPr>
            <a:endParaRPr lang="en-IE" dirty="0"/>
          </a:p>
          <a:p>
            <a:pPr marL="171450" indent="-171450">
              <a:buFont typeface="Arial" panose="020B0604020202020204" pitchFamily="34" charset="0"/>
              <a:buChar char="•"/>
            </a:pPr>
            <a:r>
              <a:rPr lang="en-IE" dirty="0" smtClean="0"/>
              <a:t>We were anxious to talk to a range of different types of household, mainly with children, and we interviewed 33 – 2 parent households, lone parent households, households containing people with a disability, and with carers,  non-Irish nationals, mainly Africans, Travellers and households who were living in emergency accommodation, as well as 2 people who were single.</a:t>
            </a:r>
          </a:p>
          <a:p>
            <a:pPr marL="171450" indent="-171450">
              <a:buFont typeface="Arial" panose="020B0604020202020204" pitchFamily="34" charset="0"/>
              <a:buChar char="•"/>
            </a:pPr>
            <a:endParaRPr lang="en-IE" dirty="0"/>
          </a:p>
          <a:p>
            <a:pPr marL="171450" indent="-171450">
              <a:buFont typeface="Arial" panose="020B0604020202020204" pitchFamily="34" charset="0"/>
              <a:buChar char="•"/>
            </a:pPr>
            <a:r>
              <a:rPr lang="en-IE" dirty="0" smtClean="0"/>
              <a:t>We accessed our interviewees through community centres and organisations working in the area, as well as through the distribution of flyers in local community centres, social welfare and employment officers, the library, credit union, St Vincent de Paul etc.</a:t>
            </a:r>
          </a:p>
          <a:p>
            <a:pPr marL="171450" indent="-171450">
              <a:buFont typeface="Arial" panose="020B0604020202020204" pitchFamily="34" charset="0"/>
              <a:buChar char="•"/>
            </a:pPr>
            <a:endParaRPr lang="en-IE" dirty="0"/>
          </a:p>
          <a:p>
            <a:pPr marL="171450" indent="-171450">
              <a:buFont typeface="Arial" panose="020B0604020202020204" pitchFamily="34" charset="0"/>
              <a:buChar char="•"/>
            </a:pPr>
            <a:r>
              <a:rPr lang="en-IE" dirty="0" smtClean="0"/>
              <a:t>When we had analysed the household interviews we then carried out 16 interviews with front-line providers, based on organisations the interviewees had told us they interacted with – read out the list.</a:t>
            </a:r>
          </a:p>
          <a:p>
            <a:pPr marL="171450" indent="-171450">
              <a:buFont typeface="Arial" panose="020B0604020202020204" pitchFamily="34" charset="0"/>
              <a:buChar char="•"/>
            </a:pPr>
            <a:endParaRPr lang="en-IE" dirty="0"/>
          </a:p>
          <a:p>
            <a:pPr marL="171450" indent="-171450">
              <a:buFont typeface="Arial" panose="020B0604020202020204" pitchFamily="34" charset="0"/>
              <a:buChar char="•"/>
            </a:pPr>
            <a:r>
              <a:rPr lang="en-IE" dirty="0" smtClean="0"/>
              <a:t>We also interviewed 11 employers, again based on the type of work interviewees told us they were looking for – read out the list</a:t>
            </a:r>
          </a:p>
          <a:p>
            <a:pPr marL="171450" indent="-171450">
              <a:buFont typeface="Arial" panose="020B0604020202020204" pitchFamily="34" charset="0"/>
              <a:buChar char="•"/>
            </a:pPr>
            <a:endParaRPr lang="en-IE" dirty="0"/>
          </a:p>
          <a:p>
            <a:pPr marL="171450" indent="-171450">
              <a:buFont typeface="Arial" panose="020B0604020202020204" pitchFamily="34" charset="0"/>
              <a:buChar char="•"/>
            </a:pPr>
            <a:r>
              <a:rPr lang="en-IE" dirty="0" smtClean="0"/>
              <a:t>And so on – read out</a:t>
            </a:r>
            <a:r>
              <a:rPr lang="en-IE" baseline="0" dirty="0" smtClean="0"/>
              <a:t> info from the slide</a:t>
            </a:r>
          </a:p>
          <a:p>
            <a:pPr marL="171450" indent="-171450">
              <a:buFont typeface="Arial" panose="020B0604020202020204" pitchFamily="34" charset="0"/>
              <a:buChar char="•"/>
            </a:pPr>
            <a:endParaRPr lang="en-IE" baseline="0" dirty="0" smtClean="0"/>
          </a:p>
          <a:p>
            <a:pPr marL="171450" indent="-171450">
              <a:buFont typeface="Arial" panose="020B0604020202020204" pitchFamily="34" charset="0"/>
              <a:buChar char="•"/>
            </a:pPr>
            <a:r>
              <a:rPr lang="en-IE" baseline="0" dirty="0" smtClean="0"/>
              <a:t>Essentially this provided what we refer to as a 360 degree perspective.</a:t>
            </a:r>
            <a:endParaRPr lang="en-IE" dirty="0"/>
          </a:p>
        </p:txBody>
      </p:sp>
      <p:sp>
        <p:nvSpPr>
          <p:cNvPr id="4" name="Slide Number Placeholder 3"/>
          <p:cNvSpPr>
            <a:spLocks noGrp="1"/>
          </p:cNvSpPr>
          <p:nvPr>
            <p:ph type="sldNum" sz="quarter" idx="10"/>
          </p:nvPr>
        </p:nvSpPr>
        <p:spPr/>
        <p:txBody>
          <a:bodyPr/>
          <a:lstStyle/>
          <a:p>
            <a:fld id="{4B807C73-E847-42E3-B0C4-64448DF278F7}" type="slidenum">
              <a:rPr lang="en-IE" smtClean="0"/>
              <a:pPr/>
              <a:t>5</a:t>
            </a:fld>
            <a:endParaRPr lang="en-IE" dirty="0"/>
          </a:p>
        </p:txBody>
      </p:sp>
    </p:spTree>
    <p:extLst>
      <p:ext uri="{BB962C8B-B14F-4D97-AF65-F5344CB8AC3E}">
        <p14:creationId xmlns:p14="http://schemas.microsoft.com/office/powerpoint/2010/main" val="463913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In this slide I provide an overview of the key findings.</a:t>
            </a:r>
          </a:p>
          <a:p>
            <a:endParaRPr lang="en-IE" dirty="0" smtClean="0"/>
          </a:p>
          <a:p>
            <a:r>
              <a:rPr lang="en-IE" dirty="0" smtClean="0"/>
              <a:t>We interviewed</a:t>
            </a:r>
            <a:r>
              <a:rPr lang="en-IE" baseline="0" dirty="0" smtClean="0"/>
              <a:t> one person in each household, but asked about the household context.  We are still undertaking analysis of the service managers, government department and public agency and other national stakeholders interviews, so this part is not yet fully complete.</a:t>
            </a:r>
            <a:endParaRPr lang="en-IE" dirty="0" smtClean="0"/>
          </a:p>
          <a:p>
            <a:endParaRPr lang="en-IE" dirty="0"/>
          </a:p>
          <a:p>
            <a:r>
              <a:rPr lang="en-IE" dirty="0" smtClean="0"/>
              <a:t>First of all, nearly everyone we interviewed had worked at some stage in their lives, and often they had worked for many years.  The exceptions was an early school leaver, a refugee and the Travellers we interviewed.</a:t>
            </a:r>
          </a:p>
          <a:p>
            <a:endParaRPr lang="en-IE" dirty="0"/>
          </a:p>
          <a:p>
            <a:r>
              <a:rPr lang="en-IE" dirty="0" smtClean="0"/>
              <a:t>20 of them had worked in low skill jobs such as cleaning, labouring, shop work, catering, security while 10 had worked in medium skilled jobs such as office work, supervisory work, or in a trade.  A few people had progressed in their careers while others, the migrants, had taken jobs in Ireland below their level of qualification and experience.</a:t>
            </a:r>
          </a:p>
          <a:p>
            <a:endParaRPr lang="en-IE" dirty="0"/>
          </a:p>
          <a:p>
            <a:r>
              <a:rPr lang="en-IE" dirty="0" smtClean="0"/>
              <a:t>The Interviewees had below average levels of education when compared with the population of Dublin overall, with a number of people having very low levels of literacy, or dyslexia or difficulties with the English language.</a:t>
            </a:r>
          </a:p>
          <a:p>
            <a:endParaRPr lang="en-IE" dirty="0"/>
          </a:p>
          <a:p>
            <a:r>
              <a:rPr lang="en-IE" dirty="0" smtClean="0"/>
              <a:t>One third of those we interviewed had become unemployed due to the economic crash.  Having a family was the reason why several women had left employment, particularly the older women and lone parents.  Illness of a person who was working or someone in their family was another reason for leaving employment.  Other reasons for being unemployed included lack of work experience or literacy difficulties.</a:t>
            </a:r>
            <a:endParaRPr lang="en-IE" dirty="0"/>
          </a:p>
        </p:txBody>
      </p:sp>
      <p:sp>
        <p:nvSpPr>
          <p:cNvPr id="4" name="Slide Number Placeholder 3"/>
          <p:cNvSpPr>
            <a:spLocks noGrp="1"/>
          </p:cNvSpPr>
          <p:nvPr>
            <p:ph type="sldNum" sz="quarter" idx="10"/>
          </p:nvPr>
        </p:nvSpPr>
        <p:spPr/>
        <p:txBody>
          <a:bodyPr/>
          <a:lstStyle/>
          <a:p>
            <a:fld id="{4B807C73-E847-42E3-B0C4-64448DF278F7}" type="slidenum">
              <a:rPr lang="en-IE" smtClean="0">
                <a:solidFill>
                  <a:prstClr val="black"/>
                </a:solidFill>
              </a:rPr>
              <a:pPr/>
              <a:t>8</a:t>
            </a:fld>
            <a:endParaRPr lang="en-IE">
              <a:solidFill>
                <a:prstClr val="black"/>
              </a:solidFill>
            </a:endParaRPr>
          </a:p>
        </p:txBody>
      </p:sp>
    </p:spTree>
    <p:extLst>
      <p:ext uri="{BB962C8B-B14F-4D97-AF65-F5344CB8AC3E}">
        <p14:creationId xmlns:p14="http://schemas.microsoft.com/office/powerpoint/2010/main" val="21481364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So, on to the main</a:t>
            </a:r>
            <a:r>
              <a:rPr lang="en-IE" baseline="0" dirty="0" smtClean="0"/>
              <a:t> findings.  First we look at transitioning from welfare to work.</a:t>
            </a:r>
          </a:p>
          <a:p>
            <a:endParaRPr lang="en-IE" dirty="0"/>
          </a:p>
          <a:p>
            <a:r>
              <a:rPr lang="en-IE" dirty="0" smtClean="0"/>
              <a:t>If we look first at payment type, we see that, as expected, the majority are on a jobseekers payment.  But also notable, is the range of payments people are on – 4 are on an unemployment scheme, 4 are on a disability or invalidity payment and 3 are on a carers payment.  3 are on a lone parents or Jobseekers Transition payment and 2 were qualified adults – which brought its own limitations for these people.</a:t>
            </a:r>
          </a:p>
          <a:p>
            <a:endParaRPr lang="en-IE" dirty="0"/>
          </a:p>
          <a:p>
            <a:r>
              <a:rPr lang="en-IE" dirty="0" smtClean="0"/>
              <a:t>We asked interviewees about their job search activities –</a:t>
            </a:r>
            <a:r>
              <a:rPr lang="en-IE" baseline="0" dirty="0" smtClean="0"/>
              <a:t> point out main quadrants from the pie chart, referring to the colour segments.</a:t>
            </a:r>
            <a:endParaRPr lang="en-IE" dirty="0"/>
          </a:p>
        </p:txBody>
      </p:sp>
      <p:sp>
        <p:nvSpPr>
          <p:cNvPr id="4" name="Slide Number Placeholder 3"/>
          <p:cNvSpPr>
            <a:spLocks noGrp="1"/>
          </p:cNvSpPr>
          <p:nvPr>
            <p:ph type="sldNum" sz="quarter" idx="10"/>
          </p:nvPr>
        </p:nvSpPr>
        <p:spPr/>
        <p:txBody>
          <a:bodyPr/>
          <a:lstStyle/>
          <a:p>
            <a:fld id="{4B807C73-E847-42E3-B0C4-64448DF278F7}" type="slidenum">
              <a:rPr lang="en-IE" smtClean="0"/>
              <a:pPr/>
              <a:t>9</a:t>
            </a:fld>
            <a:endParaRPr lang="en-IE"/>
          </a:p>
        </p:txBody>
      </p:sp>
    </p:spTree>
    <p:extLst>
      <p:ext uri="{BB962C8B-B14F-4D97-AF65-F5344CB8AC3E}">
        <p14:creationId xmlns:p14="http://schemas.microsoft.com/office/powerpoint/2010/main" val="2787721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2696" y="4211960"/>
            <a:ext cx="5486400" cy="4680520"/>
          </a:xfrm>
        </p:spPr>
        <p:txBody>
          <a:bodyPr/>
          <a:lstStyle/>
          <a:p>
            <a:r>
              <a:rPr lang="en-IE" dirty="0" smtClean="0"/>
              <a:t>While I will go on to talk about some of the barriers for jobless households in getting a job I first of all want to high some positive aspects.</a:t>
            </a:r>
          </a:p>
          <a:p>
            <a:endParaRPr lang="en-IE" dirty="0"/>
          </a:p>
          <a:p>
            <a:r>
              <a:rPr lang="en-IE" dirty="0" smtClean="0"/>
              <a:t>The vast majority of the interviewees we spoke to want to get  a paid job.  For some this is any job, while for others they wanted something local or that they could work around their family commitments, while others wanted jobs in areas that they were qualified in or had trained in.</a:t>
            </a:r>
          </a:p>
          <a:p>
            <a:endParaRPr lang="en-IE" dirty="0"/>
          </a:p>
          <a:p>
            <a:r>
              <a:rPr lang="en-IE" dirty="0" smtClean="0"/>
              <a:t>All of the interviewees we spoke to had been on courses.  Some, but not all, had found them to be useful in getting a qualification or a skill which they hoped would help them find a job.</a:t>
            </a:r>
          </a:p>
          <a:p>
            <a:endParaRPr lang="en-IE" dirty="0"/>
          </a:p>
          <a:p>
            <a:r>
              <a:rPr lang="en-IE" dirty="0" smtClean="0"/>
              <a:t>Many people, but again not all,  reported getting help and support from their case officers in </a:t>
            </a:r>
            <a:r>
              <a:rPr lang="en-IE" dirty="0" err="1" smtClean="0"/>
              <a:t>Intreo</a:t>
            </a:r>
            <a:r>
              <a:rPr lang="en-IE" dirty="0" smtClean="0"/>
              <a:t> or in employment services or in other services </a:t>
            </a:r>
            <a:r>
              <a:rPr lang="en-IE" dirty="0" err="1" smtClean="0"/>
              <a:t>eg</a:t>
            </a:r>
            <a:r>
              <a:rPr lang="en-IE" dirty="0" smtClean="0"/>
              <a:t>. community centres, MABs, Citizens Information </a:t>
            </a:r>
            <a:r>
              <a:rPr lang="en-IE" dirty="0" err="1" smtClean="0"/>
              <a:t>etc</a:t>
            </a:r>
            <a:r>
              <a:rPr lang="en-IE" dirty="0" smtClean="0"/>
              <a:t> which they hoped would help them find a job or the services that they required.</a:t>
            </a:r>
          </a:p>
          <a:p>
            <a:endParaRPr lang="en-IE" dirty="0"/>
          </a:p>
          <a:p>
            <a:r>
              <a:rPr lang="en-IE" dirty="0" smtClean="0"/>
              <a:t>A number of people had been on or were on employment support schemes.  Most people found these beneficial as people liked getting out of the house and having something to do, although some people did think that the scheme had not led them anywhere and that they were being exploited.  (same points for volunteering)</a:t>
            </a:r>
          </a:p>
          <a:p>
            <a:endParaRPr lang="en-IE" dirty="0"/>
          </a:p>
          <a:p>
            <a:r>
              <a:rPr lang="en-IE" dirty="0" smtClean="0"/>
              <a:t>Those people living in local authority housing felt much more secure in terms of looking for work than those who living in various precarious housing situations – council housing seems to bring stability to some of these households.</a:t>
            </a:r>
          </a:p>
          <a:p>
            <a:endParaRPr lang="en-IE" dirty="0" smtClean="0"/>
          </a:p>
          <a:p>
            <a:r>
              <a:rPr lang="en-IE" dirty="0" smtClean="0"/>
              <a:t>Many of the households</a:t>
            </a:r>
            <a:r>
              <a:rPr lang="en-IE" baseline="0" dirty="0" smtClean="0"/>
              <a:t> referred to support from family and friends, and indeed the wider community.  This related to help with child minding, housing with many people living with family or friends, plus financial support and loans, as well as moral support.</a:t>
            </a:r>
          </a:p>
          <a:p>
            <a:endParaRPr lang="en-IE" baseline="0" dirty="0" smtClean="0"/>
          </a:p>
          <a:p>
            <a:r>
              <a:rPr lang="en-IE" baseline="0" dirty="0" smtClean="0"/>
              <a:t>Many people volunteered in their local community and were on local committees.  People said this got them out of the house and helped them feel they were making a contribution.  However, even though volunteer experience was valued by employers such experience did not necessarily lead to people getting a paid job.</a:t>
            </a:r>
          </a:p>
          <a:p>
            <a:endParaRPr lang="en-IE" baseline="0" dirty="0" smtClean="0"/>
          </a:p>
          <a:p>
            <a:r>
              <a:rPr lang="en-IE" baseline="0" dirty="0" smtClean="0"/>
              <a:t>Despite harrowing circumstances of dealing with trauma, addiction, debt and unemployment many of these people showed high levels of resilience, ambition and hope that things would get better.  Most people had high levels of ambition for their children, especially in relation to their education and subsequent ability to get a job.</a:t>
            </a:r>
            <a:endParaRPr lang="en-IE" dirty="0" smtClean="0"/>
          </a:p>
          <a:p>
            <a:endParaRPr lang="en-IE" dirty="0"/>
          </a:p>
          <a:p>
            <a:endParaRPr lang="en-IE" dirty="0"/>
          </a:p>
        </p:txBody>
      </p:sp>
      <p:sp>
        <p:nvSpPr>
          <p:cNvPr id="4" name="Slide Number Placeholder 3"/>
          <p:cNvSpPr>
            <a:spLocks noGrp="1"/>
          </p:cNvSpPr>
          <p:nvPr>
            <p:ph type="sldNum" sz="quarter" idx="10"/>
          </p:nvPr>
        </p:nvSpPr>
        <p:spPr/>
        <p:txBody>
          <a:bodyPr/>
          <a:lstStyle/>
          <a:p>
            <a:fld id="{4B807C73-E847-42E3-B0C4-64448DF278F7}" type="slidenum">
              <a:rPr lang="en-IE" smtClean="0"/>
              <a:pPr/>
              <a:t>10</a:t>
            </a:fld>
            <a:endParaRPr lang="en-IE"/>
          </a:p>
        </p:txBody>
      </p:sp>
    </p:spTree>
    <p:extLst>
      <p:ext uri="{BB962C8B-B14F-4D97-AF65-F5344CB8AC3E}">
        <p14:creationId xmlns:p14="http://schemas.microsoft.com/office/powerpoint/2010/main" val="9294343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Some</a:t>
            </a:r>
            <a:r>
              <a:rPr lang="en-IE" baseline="0" dirty="0" smtClean="0"/>
              <a:t> people had good positive relationships, whereas others had negative experiences.  Seemed to depend on the ethos of the office, the nature of the engagement, and the capacity of the office in general and the case officer, in particular, as well as the attitude and expectations of the client.</a:t>
            </a:r>
          </a:p>
          <a:p>
            <a:endParaRPr lang="en-IE" baseline="0" dirty="0" smtClean="0"/>
          </a:p>
          <a:p>
            <a:r>
              <a:rPr lang="en-IE" baseline="0" dirty="0" smtClean="0"/>
              <a:t>Lots of rules – myriad of possibilities for the person, their family, and for the service providers.  Only those on the live register have been actively engaged with so QAs, LPs and people with disabilities or caring responsibilities often have limited engagement.</a:t>
            </a:r>
          </a:p>
          <a:p>
            <a:endParaRPr lang="en-IE" baseline="0" dirty="0" smtClean="0"/>
          </a:p>
          <a:p>
            <a:r>
              <a:rPr lang="en-IE" baseline="0" dirty="0" smtClean="0"/>
              <a:t>People often had limited time with the case officer – this varied, but one interviewee referred to this process as ‘speed dating’.</a:t>
            </a:r>
          </a:p>
          <a:p>
            <a:endParaRPr lang="en-IE" baseline="0" dirty="0" smtClean="0"/>
          </a:p>
          <a:p>
            <a:r>
              <a:rPr lang="en-IE" baseline="0" dirty="0" smtClean="0"/>
              <a:t>There were mixed views on the value of sanctions.  Some people found correspondence from the Department which mentioned sanctions threatening.  Others saw the value in sanctions – both the households and service providers, in terms of getting people to engage, young people in particular, but others thought they could be damaging for the person and engagement with the service.  However, in practice the use of sanctions was fairly limited, with payments being sent to another post office in the first instance!</a:t>
            </a:r>
          </a:p>
          <a:p>
            <a:endParaRPr lang="en-IE" baseline="0" dirty="0" smtClean="0"/>
          </a:p>
          <a:p>
            <a:r>
              <a:rPr lang="en-IE" baseline="0" dirty="0" smtClean="0"/>
              <a:t>Trust came up again and again.  Even within the various services the nature of relationships varied.   The level of trust often reflects the value systems within the various organisations and how the services are managed. Once broken it can be difficult to rebuild that trust.</a:t>
            </a:r>
          </a:p>
          <a:p>
            <a:endParaRPr lang="en-IE" baseline="0" dirty="0" smtClean="0"/>
          </a:p>
          <a:p>
            <a:r>
              <a:rPr lang="en-IE" baseline="0" dirty="0" smtClean="0"/>
              <a:t>In undertaking the interviews we provided some service providers with hypothetical cases and asked for their response.  Not surprisingly perhaps there were some similarities, but also some differences in how the various service providers responded.  I’ll just give you a couple of examples.</a:t>
            </a:r>
          </a:p>
          <a:p>
            <a:endParaRPr lang="en-IE" dirty="0" smtClean="0"/>
          </a:p>
          <a:p>
            <a:r>
              <a:rPr lang="en-IE" baseline="0" dirty="0" smtClean="0"/>
              <a:t>Read out the examples.</a:t>
            </a:r>
            <a:endParaRPr lang="en-IE" dirty="0"/>
          </a:p>
        </p:txBody>
      </p:sp>
      <p:sp>
        <p:nvSpPr>
          <p:cNvPr id="4" name="Slide Number Placeholder 3"/>
          <p:cNvSpPr>
            <a:spLocks noGrp="1"/>
          </p:cNvSpPr>
          <p:nvPr>
            <p:ph type="sldNum" sz="quarter" idx="10"/>
          </p:nvPr>
        </p:nvSpPr>
        <p:spPr/>
        <p:txBody>
          <a:bodyPr/>
          <a:lstStyle/>
          <a:p>
            <a:fld id="{4B807C73-E847-42E3-B0C4-64448DF278F7}" type="slidenum">
              <a:rPr lang="en-IE" smtClean="0"/>
              <a:pPr/>
              <a:t>11</a:t>
            </a:fld>
            <a:endParaRPr lang="en-IE"/>
          </a:p>
        </p:txBody>
      </p:sp>
    </p:spTree>
    <p:extLst>
      <p:ext uri="{BB962C8B-B14F-4D97-AF65-F5344CB8AC3E}">
        <p14:creationId xmlns:p14="http://schemas.microsoft.com/office/powerpoint/2010/main" val="10390909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noAutofit/>
          </a:bodyPr>
          <a:lstStyle>
            <a:lvl1pPr>
              <a:defRPr sz="5400" baseline="0">
                <a:solidFill>
                  <a:schemeClr val="accent1">
                    <a:lumMod val="50000"/>
                  </a:schemeClr>
                </a:solidFill>
              </a:defRPr>
            </a:lvl1pPr>
          </a:lstStyle>
          <a:p>
            <a:r>
              <a:rPr lang="en-US" dirty="0" smtClean="0"/>
              <a:t>PowerPoint Title</a:t>
            </a:r>
            <a:endParaRPr lang="en-IE" dirty="0"/>
          </a:p>
        </p:txBody>
      </p:sp>
      <p:sp>
        <p:nvSpPr>
          <p:cNvPr id="3" name="Subtitle 2"/>
          <p:cNvSpPr>
            <a:spLocks noGrp="1"/>
          </p:cNvSpPr>
          <p:nvPr>
            <p:ph type="subTitle" idx="1" hasCustomPrompt="1"/>
          </p:nvPr>
        </p:nvSpPr>
        <p:spPr>
          <a:xfrm>
            <a:off x="1371600" y="3886200"/>
            <a:ext cx="6400800" cy="1752600"/>
          </a:xfrm>
        </p:spPr>
        <p:txBody>
          <a:bodyPr>
            <a:normAutofit/>
          </a:bodyPr>
          <a:lstStyle>
            <a:lvl1pPr marL="0" indent="0" algn="ctr">
              <a:buNone/>
              <a:defRPr sz="3600">
                <a:solidFill>
                  <a:srgbClr val="5F5F5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Delivered by….</a:t>
            </a:r>
          </a:p>
          <a:p>
            <a:r>
              <a:rPr lang="en-US" dirty="0" smtClean="0"/>
              <a:t>Event details…</a:t>
            </a:r>
            <a:endParaRPr lang="en-IE" dirty="0"/>
          </a:p>
        </p:txBody>
      </p:sp>
      <p:sp>
        <p:nvSpPr>
          <p:cNvPr id="4" name="Date Placeholder 3"/>
          <p:cNvSpPr>
            <a:spLocks noGrp="1"/>
          </p:cNvSpPr>
          <p:nvPr>
            <p:ph type="dt" sz="half" idx="10"/>
          </p:nvPr>
        </p:nvSpPr>
        <p:spPr>
          <a:xfrm>
            <a:off x="158998" y="6108991"/>
            <a:ext cx="1100633" cy="397882"/>
          </a:xfrm>
        </p:spPr>
        <p:txBody>
          <a:bodyPr/>
          <a:lstStyle>
            <a:lvl1pPr>
              <a:defRPr/>
            </a:lvl1pPr>
          </a:lstStyle>
          <a:p>
            <a:r>
              <a:rPr lang="en-IE" dirty="0" err="1" smtClean="0"/>
              <a:t>Date_optional</a:t>
            </a:r>
            <a:endParaRPr lang="en-IE" dirty="0"/>
          </a:p>
        </p:txBody>
      </p:sp>
      <p:sp>
        <p:nvSpPr>
          <p:cNvPr id="5" name="Footer Placeholder 4"/>
          <p:cNvSpPr>
            <a:spLocks noGrp="1"/>
          </p:cNvSpPr>
          <p:nvPr>
            <p:ph type="ftr" sz="quarter" idx="11"/>
          </p:nvPr>
        </p:nvSpPr>
        <p:spPr>
          <a:xfrm>
            <a:off x="3124200" y="6108991"/>
            <a:ext cx="4400128" cy="397882"/>
          </a:xfrm>
        </p:spPr>
        <p:txBody>
          <a:bodyPr/>
          <a:lstStyle/>
          <a:p>
            <a:r>
              <a:rPr lang="en-IE" dirty="0" smtClean="0"/>
              <a:t>Social Media </a:t>
            </a:r>
            <a:r>
              <a:rPr lang="en-IE" dirty="0" err="1" smtClean="0"/>
              <a:t>icons_optional</a:t>
            </a:r>
            <a:endParaRPr lang="en-IE" dirty="0"/>
          </a:p>
        </p:txBody>
      </p:sp>
      <p:pic>
        <p:nvPicPr>
          <p:cNvPr id="7" name="Picture 15" descr="NESC 2009 Logo.jpg"/>
          <p:cNvPicPr>
            <a:picLocks noChangeAspect="1"/>
          </p:cNvPicPr>
          <p:nvPr userDrawn="1"/>
        </p:nvPicPr>
        <p:blipFill>
          <a:blip r:embed="rId2" cstate="print"/>
          <a:srcRect/>
          <a:stretch>
            <a:fillRect/>
          </a:stretch>
        </p:blipFill>
        <p:spPr bwMode="auto">
          <a:xfrm>
            <a:off x="179390" y="188914"/>
            <a:ext cx="5184775" cy="728663"/>
          </a:xfrm>
          <a:prstGeom prst="rect">
            <a:avLst/>
          </a:prstGeom>
          <a:noFill/>
          <a:ln w="9525">
            <a:noFill/>
            <a:miter lim="800000"/>
            <a:headEnd/>
            <a:tailEnd/>
          </a:ln>
        </p:spPr>
      </p:pic>
      <p:grpSp>
        <p:nvGrpSpPr>
          <p:cNvPr id="8" name="Group 7"/>
          <p:cNvGrpSpPr>
            <a:grpSpLocks/>
          </p:cNvGrpSpPr>
          <p:nvPr userDrawn="1"/>
        </p:nvGrpSpPr>
        <p:grpSpPr bwMode="auto">
          <a:xfrm>
            <a:off x="0" y="5445224"/>
            <a:ext cx="9144000" cy="1412777"/>
            <a:chOff x="0" y="5229225"/>
            <a:chExt cx="9144000" cy="1628775"/>
          </a:xfrm>
        </p:grpSpPr>
        <p:sp>
          <p:nvSpPr>
            <p:cNvPr id="9" name="Rectangle 13"/>
            <p:cNvSpPr>
              <a:spLocks noChangeArrowheads="1"/>
            </p:cNvSpPr>
            <p:nvPr/>
          </p:nvSpPr>
          <p:spPr bwMode="auto">
            <a:xfrm>
              <a:off x="0" y="6453188"/>
              <a:ext cx="9144000" cy="404812"/>
            </a:xfrm>
            <a:prstGeom prst="rect">
              <a:avLst/>
            </a:prstGeom>
            <a:solidFill>
              <a:srgbClr val="66CCFF"/>
            </a:solidFill>
            <a:ln w="9525">
              <a:noFill/>
              <a:miter lim="800000"/>
              <a:headEnd/>
              <a:tailEnd/>
            </a:ln>
          </p:spPr>
          <p:txBody>
            <a:bodyPr wrap="none" anchor="ctr"/>
            <a:lstStyle/>
            <a:p>
              <a:endParaRPr lang="en-US"/>
            </a:p>
          </p:txBody>
        </p:sp>
        <p:sp>
          <p:nvSpPr>
            <p:cNvPr id="10" name="AutoShape 14"/>
            <p:cNvSpPr>
              <a:spLocks noChangeArrowheads="1"/>
            </p:cNvSpPr>
            <p:nvPr/>
          </p:nvSpPr>
          <p:spPr bwMode="auto">
            <a:xfrm flipH="1">
              <a:off x="7073900" y="5229225"/>
              <a:ext cx="2070100" cy="1628775"/>
            </a:xfrm>
            <a:prstGeom prst="rtTriangle">
              <a:avLst/>
            </a:prstGeom>
            <a:solidFill>
              <a:srgbClr val="66CCFF"/>
            </a:solidFill>
            <a:ln w="9525">
              <a:noFill/>
              <a:miter lim="800000"/>
              <a:headEnd/>
              <a:tailEnd/>
            </a:ln>
          </p:spPr>
          <p:txBody>
            <a:bodyPr wrap="none" anchor="ctr"/>
            <a:lstStyle/>
            <a:p>
              <a:endParaRPr lang="en-US"/>
            </a:p>
          </p:txBody>
        </p:sp>
      </p:grpSp>
    </p:spTree>
    <p:extLst>
      <p:ext uri="{BB962C8B-B14F-4D97-AF65-F5344CB8AC3E}">
        <p14:creationId xmlns:p14="http://schemas.microsoft.com/office/powerpoint/2010/main" val="288745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E0D8B006-9004-4A4F-933A-1EEA5C1CC59B}" type="datetimeFigureOut">
              <a:rPr lang="en-IE" smtClean="0"/>
              <a:pPr/>
              <a:t>19/06/2018</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E92828B8-3DAE-47ED-97A9-92052EE2DB73}" type="slidenum">
              <a:rPr lang="en-IE" smtClean="0"/>
              <a:pPr/>
              <a:t>‹#›</a:t>
            </a:fld>
            <a:endParaRPr lang="en-IE"/>
          </a:p>
        </p:txBody>
      </p:sp>
      <p:grpSp>
        <p:nvGrpSpPr>
          <p:cNvPr id="7" name="Group 6"/>
          <p:cNvGrpSpPr>
            <a:grpSpLocks/>
          </p:cNvGrpSpPr>
          <p:nvPr userDrawn="1"/>
        </p:nvGrpSpPr>
        <p:grpSpPr bwMode="auto">
          <a:xfrm>
            <a:off x="0" y="5445224"/>
            <a:ext cx="9144000" cy="1412777"/>
            <a:chOff x="0" y="5229225"/>
            <a:chExt cx="9144000" cy="1628775"/>
          </a:xfrm>
        </p:grpSpPr>
        <p:sp>
          <p:nvSpPr>
            <p:cNvPr id="8" name="Rectangle 13"/>
            <p:cNvSpPr>
              <a:spLocks noChangeArrowheads="1"/>
            </p:cNvSpPr>
            <p:nvPr/>
          </p:nvSpPr>
          <p:spPr bwMode="auto">
            <a:xfrm>
              <a:off x="0" y="6453188"/>
              <a:ext cx="9144000" cy="404812"/>
            </a:xfrm>
            <a:prstGeom prst="rect">
              <a:avLst/>
            </a:prstGeom>
            <a:solidFill>
              <a:srgbClr val="66CCFF"/>
            </a:solidFill>
            <a:ln w="9525">
              <a:noFill/>
              <a:miter lim="800000"/>
              <a:headEnd/>
              <a:tailEnd/>
            </a:ln>
          </p:spPr>
          <p:txBody>
            <a:bodyPr wrap="none" anchor="ctr"/>
            <a:lstStyle/>
            <a:p>
              <a:endParaRPr lang="en-US"/>
            </a:p>
          </p:txBody>
        </p:sp>
        <p:sp>
          <p:nvSpPr>
            <p:cNvPr id="9" name="AutoShape 14"/>
            <p:cNvSpPr>
              <a:spLocks noChangeArrowheads="1"/>
            </p:cNvSpPr>
            <p:nvPr/>
          </p:nvSpPr>
          <p:spPr bwMode="auto">
            <a:xfrm flipH="1">
              <a:off x="7073900" y="5229225"/>
              <a:ext cx="2070100" cy="1628775"/>
            </a:xfrm>
            <a:prstGeom prst="rtTriangle">
              <a:avLst/>
            </a:prstGeom>
            <a:solidFill>
              <a:srgbClr val="66CCFF"/>
            </a:solidFill>
            <a:ln w="9525">
              <a:noFill/>
              <a:miter lim="800000"/>
              <a:headEnd/>
              <a:tailEnd/>
            </a:ln>
          </p:spPr>
          <p:txBody>
            <a:bodyPr wrap="none" anchor="ctr"/>
            <a:lstStyle/>
            <a:p>
              <a:endParaRPr lang="en-US"/>
            </a:p>
          </p:txBody>
        </p:sp>
      </p:grpSp>
    </p:spTree>
    <p:extLst>
      <p:ext uri="{BB962C8B-B14F-4D97-AF65-F5344CB8AC3E}">
        <p14:creationId xmlns:p14="http://schemas.microsoft.com/office/powerpoint/2010/main" val="2103525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800"/>
            </a:lvl1pPr>
          </a:lstStyle>
          <a:p>
            <a:r>
              <a:rPr lang="en-US" dirty="0" smtClean="0"/>
              <a:t>Slide Title</a:t>
            </a:r>
            <a:endParaRPr lang="en-IE" dirty="0"/>
          </a:p>
        </p:txBody>
      </p:sp>
      <p:sp>
        <p:nvSpPr>
          <p:cNvPr id="3" name="Content Placeholder 2"/>
          <p:cNvSpPr>
            <a:spLocks noGrp="1"/>
          </p:cNvSpPr>
          <p:nvPr>
            <p:ph idx="1" hasCustomPrompt="1"/>
          </p:nvPr>
        </p:nvSpPr>
        <p:spPr/>
        <p:txBody>
          <a:bodyPr/>
          <a:lstStyle>
            <a:lvl1pPr>
              <a:defRPr baseline="0"/>
            </a:lvl1pPr>
            <a:lvl2pPr>
              <a:defRPr baseline="0"/>
            </a:lvl2pPr>
            <a:lvl3pPr marL="990600" marR="0" indent="-3619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lvl3pPr>
            <a:lvl4pPr marL="1343025" marR="0" indent="-35242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lvl4pPr>
            <a:lvl5pPr marL="1343025"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lvl5pPr>
          </a:lstStyle>
          <a:p>
            <a:pPr lvl="0"/>
            <a:r>
              <a:rPr lang="en-US" dirty="0" smtClean="0"/>
              <a:t>Bullet Text….select ‘none’ in paragraph tab to have just regular text</a:t>
            </a:r>
          </a:p>
          <a:p>
            <a:pPr lvl="1"/>
            <a:r>
              <a:rPr lang="en-US" dirty="0" smtClean="0"/>
              <a:t>Second level bullet… use the indent icon in paragraph tab</a:t>
            </a:r>
          </a:p>
          <a:p>
            <a:pPr marL="990600" marR="0" lvl="2" indent="-3619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smtClean="0"/>
              <a:t>Third level</a:t>
            </a:r>
          </a:p>
          <a:p>
            <a:pPr marL="1343025" marR="0" lvl="3" indent="-35242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smtClean="0"/>
              <a:t>Fourth level</a:t>
            </a:r>
          </a:p>
          <a:p>
            <a:pPr marL="1703388" marR="0" lvl="4" indent="-360363"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smtClean="0"/>
              <a:t>Fifth level</a:t>
            </a:r>
          </a:p>
        </p:txBody>
      </p:sp>
      <p:sp>
        <p:nvSpPr>
          <p:cNvPr id="4" name="Date Placeholder 3"/>
          <p:cNvSpPr>
            <a:spLocks noGrp="1"/>
          </p:cNvSpPr>
          <p:nvPr>
            <p:ph type="dt" sz="half" idx="10"/>
          </p:nvPr>
        </p:nvSpPr>
        <p:spPr/>
        <p:txBody>
          <a:bodyPr/>
          <a:lstStyle/>
          <a:p>
            <a:fld id="{E0D8B006-9004-4A4F-933A-1EEA5C1CC59B}" type="datetimeFigureOut">
              <a:rPr lang="en-IE" smtClean="0"/>
              <a:pPr/>
              <a:t>19/06/2018</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E92828B8-3DAE-47ED-97A9-92052EE2DB73}" type="slidenum">
              <a:rPr lang="en-IE" smtClean="0"/>
              <a:pPr/>
              <a:t>‹#›</a:t>
            </a:fld>
            <a:endParaRPr lang="en-IE"/>
          </a:p>
        </p:txBody>
      </p:sp>
      <p:grpSp>
        <p:nvGrpSpPr>
          <p:cNvPr id="7" name="Group 6"/>
          <p:cNvGrpSpPr>
            <a:grpSpLocks/>
          </p:cNvGrpSpPr>
          <p:nvPr userDrawn="1"/>
        </p:nvGrpSpPr>
        <p:grpSpPr bwMode="auto">
          <a:xfrm>
            <a:off x="0" y="5445224"/>
            <a:ext cx="9144000" cy="1412777"/>
            <a:chOff x="0" y="5229225"/>
            <a:chExt cx="9144000" cy="1628775"/>
          </a:xfrm>
        </p:grpSpPr>
        <p:sp>
          <p:nvSpPr>
            <p:cNvPr id="8" name="Rectangle 13"/>
            <p:cNvSpPr>
              <a:spLocks noChangeArrowheads="1"/>
            </p:cNvSpPr>
            <p:nvPr/>
          </p:nvSpPr>
          <p:spPr bwMode="auto">
            <a:xfrm>
              <a:off x="0" y="6453188"/>
              <a:ext cx="9144000" cy="404812"/>
            </a:xfrm>
            <a:prstGeom prst="rect">
              <a:avLst/>
            </a:prstGeom>
            <a:solidFill>
              <a:srgbClr val="66CCFF"/>
            </a:solidFill>
            <a:ln w="9525">
              <a:noFill/>
              <a:miter lim="800000"/>
              <a:headEnd/>
              <a:tailEnd/>
            </a:ln>
          </p:spPr>
          <p:txBody>
            <a:bodyPr wrap="none" anchor="ctr"/>
            <a:lstStyle/>
            <a:p>
              <a:endParaRPr lang="en-US"/>
            </a:p>
          </p:txBody>
        </p:sp>
        <p:sp>
          <p:nvSpPr>
            <p:cNvPr id="9" name="AutoShape 14"/>
            <p:cNvSpPr>
              <a:spLocks noChangeArrowheads="1"/>
            </p:cNvSpPr>
            <p:nvPr/>
          </p:nvSpPr>
          <p:spPr bwMode="auto">
            <a:xfrm flipH="1">
              <a:off x="7073900" y="5229225"/>
              <a:ext cx="2070100" cy="1628775"/>
            </a:xfrm>
            <a:prstGeom prst="rtTriangle">
              <a:avLst/>
            </a:prstGeom>
            <a:solidFill>
              <a:srgbClr val="66CCFF"/>
            </a:solidFill>
            <a:ln w="9525">
              <a:noFill/>
              <a:miter lim="800000"/>
              <a:headEnd/>
              <a:tailEnd/>
            </a:ln>
          </p:spPr>
          <p:txBody>
            <a:bodyPr wrap="none" anchor="ctr"/>
            <a:lstStyle/>
            <a:p>
              <a:endParaRPr lang="en-US"/>
            </a:p>
          </p:txBody>
        </p:sp>
      </p:grpSp>
    </p:spTree>
    <p:extLst>
      <p:ext uri="{BB962C8B-B14F-4D97-AF65-F5344CB8AC3E}">
        <p14:creationId xmlns:p14="http://schemas.microsoft.com/office/powerpoint/2010/main" val="2933696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800" baseline="0"/>
            </a:lvl1pPr>
          </a:lstStyle>
          <a:p>
            <a:r>
              <a:rPr lang="en-US" dirty="0" smtClean="0"/>
              <a:t>Slide Title</a:t>
            </a:r>
            <a:endParaRPr lang="en-IE" dirty="0"/>
          </a:p>
        </p:txBody>
      </p:sp>
      <p:sp>
        <p:nvSpPr>
          <p:cNvPr id="3" name="Content Placeholder 2"/>
          <p:cNvSpPr>
            <a:spLocks noGrp="1"/>
          </p:cNvSpPr>
          <p:nvPr>
            <p:ph sz="half" idx="1" hasCustomPrompt="1"/>
          </p:nvPr>
        </p:nvSpPr>
        <p:spPr>
          <a:xfrm>
            <a:off x="457200" y="1600200"/>
            <a:ext cx="4038600" cy="4525963"/>
          </a:xfrm>
          <a:ln>
            <a:solidFill>
              <a:schemeClr val="accent1"/>
            </a:solidFill>
          </a:ln>
        </p:spPr>
        <p:txBody>
          <a:bodyPr/>
          <a:lstStyle>
            <a:lvl1pPr>
              <a:defRPr sz="2800"/>
            </a:lvl1pPr>
            <a:lvl2pPr>
              <a:defRPr sz="2400"/>
            </a:lvl2pPr>
            <a:lvl3pPr marL="990600" marR="0" indent="-3619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a:lvl3pPr>
            <a:lvl4pPr marL="1343025" marR="0" indent="-35242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800"/>
            </a:lvl4pPr>
            <a:lvl5pPr marL="1703388" marR="0" indent="-360363"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800"/>
            </a:lvl5pPr>
            <a:lvl6pPr>
              <a:defRPr sz="1800"/>
            </a:lvl6pPr>
            <a:lvl7pPr>
              <a:defRPr sz="1800"/>
            </a:lvl7pPr>
            <a:lvl8pPr>
              <a:defRPr sz="1800"/>
            </a:lvl8pPr>
            <a:lvl9pPr>
              <a:defRPr sz="1800"/>
            </a:lvl9pPr>
          </a:lstStyle>
          <a:p>
            <a:pPr lvl="0"/>
            <a:r>
              <a:rPr lang="en-US" dirty="0" smtClean="0"/>
              <a:t>Bullet Text….select ‘none’ in paragraph tab to have just regular text</a:t>
            </a:r>
          </a:p>
          <a:p>
            <a:pPr lvl="1"/>
            <a:r>
              <a:rPr lang="en-US" dirty="0" smtClean="0"/>
              <a:t>Second level bullet… use the indent icon in paragraph tab</a:t>
            </a:r>
          </a:p>
          <a:p>
            <a:pPr marL="990600" marR="0" lvl="2" indent="-3619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smtClean="0"/>
              <a:t>Third level</a:t>
            </a:r>
          </a:p>
          <a:p>
            <a:pPr marL="1343025" marR="0" lvl="3" indent="-35242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smtClean="0"/>
              <a:t>Fourth level</a:t>
            </a:r>
          </a:p>
          <a:p>
            <a:pPr marL="1703388" marR="0" lvl="4" indent="-360363"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smtClean="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dirty="0"/>
          </a:p>
        </p:txBody>
      </p:sp>
      <p:sp>
        <p:nvSpPr>
          <p:cNvPr id="5" name="Date Placeholder 4"/>
          <p:cNvSpPr>
            <a:spLocks noGrp="1"/>
          </p:cNvSpPr>
          <p:nvPr>
            <p:ph type="dt" sz="half" idx="10"/>
          </p:nvPr>
        </p:nvSpPr>
        <p:spPr/>
        <p:txBody>
          <a:bodyPr/>
          <a:lstStyle/>
          <a:p>
            <a:fld id="{E0D8B006-9004-4A4F-933A-1EEA5C1CC59B}" type="datetimeFigureOut">
              <a:rPr lang="en-IE" smtClean="0"/>
              <a:pPr/>
              <a:t>19/06/2018</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E92828B8-3DAE-47ED-97A9-92052EE2DB73}" type="slidenum">
              <a:rPr lang="en-IE" smtClean="0"/>
              <a:pPr/>
              <a:t>‹#›</a:t>
            </a:fld>
            <a:endParaRPr lang="en-IE"/>
          </a:p>
        </p:txBody>
      </p:sp>
      <p:grpSp>
        <p:nvGrpSpPr>
          <p:cNvPr id="8" name="Group 7"/>
          <p:cNvGrpSpPr>
            <a:grpSpLocks/>
          </p:cNvGrpSpPr>
          <p:nvPr userDrawn="1"/>
        </p:nvGrpSpPr>
        <p:grpSpPr bwMode="auto">
          <a:xfrm>
            <a:off x="0" y="5445224"/>
            <a:ext cx="9144000" cy="1412777"/>
            <a:chOff x="0" y="5229225"/>
            <a:chExt cx="9144000" cy="1628775"/>
          </a:xfrm>
        </p:grpSpPr>
        <p:sp>
          <p:nvSpPr>
            <p:cNvPr id="9" name="Rectangle 13"/>
            <p:cNvSpPr>
              <a:spLocks noChangeArrowheads="1"/>
            </p:cNvSpPr>
            <p:nvPr/>
          </p:nvSpPr>
          <p:spPr bwMode="auto">
            <a:xfrm>
              <a:off x="0" y="6453188"/>
              <a:ext cx="9144000" cy="404812"/>
            </a:xfrm>
            <a:prstGeom prst="rect">
              <a:avLst/>
            </a:prstGeom>
            <a:solidFill>
              <a:srgbClr val="66CCFF"/>
            </a:solidFill>
            <a:ln w="9525">
              <a:noFill/>
              <a:miter lim="800000"/>
              <a:headEnd/>
              <a:tailEnd/>
            </a:ln>
          </p:spPr>
          <p:txBody>
            <a:bodyPr wrap="none" anchor="ctr"/>
            <a:lstStyle/>
            <a:p>
              <a:endParaRPr lang="en-US"/>
            </a:p>
          </p:txBody>
        </p:sp>
        <p:sp>
          <p:nvSpPr>
            <p:cNvPr id="10" name="AutoShape 14"/>
            <p:cNvSpPr>
              <a:spLocks noChangeArrowheads="1"/>
            </p:cNvSpPr>
            <p:nvPr/>
          </p:nvSpPr>
          <p:spPr bwMode="auto">
            <a:xfrm flipH="1">
              <a:off x="7073900" y="5229225"/>
              <a:ext cx="2070100" cy="1628775"/>
            </a:xfrm>
            <a:prstGeom prst="rtTriangle">
              <a:avLst/>
            </a:prstGeom>
            <a:solidFill>
              <a:srgbClr val="66CCFF"/>
            </a:solidFill>
            <a:ln w="9525">
              <a:noFill/>
              <a:miter lim="800000"/>
              <a:headEnd/>
              <a:tailEnd/>
            </a:ln>
          </p:spPr>
          <p:txBody>
            <a:bodyPr wrap="none" anchor="ctr"/>
            <a:lstStyle/>
            <a:p>
              <a:endParaRPr lang="en-US"/>
            </a:p>
          </p:txBody>
        </p:sp>
      </p:grpSp>
    </p:spTree>
    <p:extLst>
      <p:ext uri="{BB962C8B-B14F-4D97-AF65-F5344CB8AC3E}">
        <p14:creationId xmlns:p14="http://schemas.microsoft.com/office/powerpoint/2010/main" val="2943561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800"/>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E0D8B006-9004-4A4F-933A-1EEA5C1CC59B}" type="datetimeFigureOut">
              <a:rPr lang="en-IE" smtClean="0"/>
              <a:pPr/>
              <a:t>19/06/2018</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E92828B8-3DAE-47ED-97A9-92052EE2DB73}" type="slidenum">
              <a:rPr lang="en-IE" smtClean="0"/>
              <a:pPr/>
              <a:t>‹#›</a:t>
            </a:fld>
            <a:endParaRPr lang="en-IE"/>
          </a:p>
        </p:txBody>
      </p:sp>
      <p:grpSp>
        <p:nvGrpSpPr>
          <p:cNvPr id="10" name="Group 9"/>
          <p:cNvGrpSpPr>
            <a:grpSpLocks/>
          </p:cNvGrpSpPr>
          <p:nvPr userDrawn="1"/>
        </p:nvGrpSpPr>
        <p:grpSpPr bwMode="auto">
          <a:xfrm>
            <a:off x="0" y="5445224"/>
            <a:ext cx="9144000" cy="1412777"/>
            <a:chOff x="0" y="5229225"/>
            <a:chExt cx="9144000" cy="1628775"/>
          </a:xfrm>
        </p:grpSpPr>
        <p:sp>
          <p:nvSpPr>
            <p:cNvPr id="11" name="Rectangle 13"/>
            <p:cNvSpPr>
              <a:spLocks noChangeArrowheads="1"/>
            </p:cNvSpPr>
            <p:nvPr/>
          </p:nvSpPr>
          <p:spPr bwMode="auto">
            <a:xfrm>
              <a:off x="0" y="6453188"/>
              <a:ext cx="9144000" cy="404812"/>
            </a:xfrm>
            <a:prstGeom prst="rect">
              <a:avLst/>
            </a:prstGeom>
            <a:solidFill>
              <a:srgbClr val="66CCFF"/>
            </a:solidFill>
            <a:ln w="9525">
              <a:noFill/>
              <a:miter lim="800000"/>
              <a:headEnd/>
              <a:tailEnd/>
            </a:ln>
          </p:spPr>
          <p:txBody>
            <a:bodyPr wrap="none" anchor="ctr"/>
            <a:lstStyle/>
            <a:p>
              <a:endParaRPr lang="en-US"/>
            </a:p>
          </p:txBody>
        </p:sp>
        <p:sp>
          <p:nvSpPr>
            <p:cNvPr id="12" name="AutoShape 14"/>
            <p:cNvSpPr>
              <a:spLocks noChangeArrowheads="1"/>
            </p:cNvSpPr>
            <p:nvPr/>
          </p:nvSpPr>
          <p:spPr bwMode="auto">
            <a:xfrm flipH="1">
              <a:off x="7073900" y="5229225"/>
              <a:ext cx="2070100" cy="1628775"/>
            </a:xfrm>
            <a:prstGeom prst="rtTriangle">
              <a:avLst/>
            </a:prstGeom>
            <a:solidFill>
              <a:srgbClr val="66CCFF"/>
            </a:solidFill>
            <a:ln w="9525">
              <a:noFill/>
              <a:miter lim="800000"/>
              <a:headEnd/>
              <a:tailEnd/>
            </a:ln>
          </p:spPr>
          <p:txBody>
            <a:bodyPr wrap="none" anchor="ctr"/>
            <a:lstStyle/>
            <a:p>
              <a:endParaRPr lang="en-US"/>
            </a:p>
          </p:txBody>
        </p:sp>
      </p:grpSp>
    </p:spTree>
    <p:extLst>
      <p:ext uri="{BB962C8B-B14F-4D97-AF65-F5344CB8AC3E}">
        <p14:creationId xmlns:p14="http://schemas.microsoft.com/office/powerpoint/2010/main" val="648059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E0D8B006-9004-4A4F-933A-1EEA5C1CC59B}" type="datetimeFigureOut">
              <a:rPr lang="en-IE" smtClean="0"/>
              <a:pPr/>
              <a:t>19/06/2018</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E92828B8-3DAE-47ED-97A9-92052EE2DB73}" type="slidenum">
              <a:rPr lang="en-IE" smtClean="0"/>
              <a:pPr/>
              <a:t>‹#›</a:t>
            </a:fld>
            <a:endParaRPr lang="en-IE"/>
          </a:p>
        </p:txBody>
      </p:sp>
      <p:grpSp>
        <p:nvGrpSpPr>
          <p:cNvPr id="6" name="Group 5"/>
          <p:cNvGrpSpPr>
            <a:grpSpLocks/>
          </p:cNvGrpSpPr>
          <p:nvPr userDrawn="1"/>
        </p:nvGrpSpPr>
        <p:grpSpPr bwMode="auto">
          <a:xfrm>
            <a:off x="0" y="5445224"/>
            <a:ext cx="9144000" cy="1412777"/>
            <a:chOff x="0" y="5229225"/>
            <a:chExt cx="9144000" cy="1628775"/>
          </a:xfrm>
        </p:grpSpPr>
        <p:sp>
          <p:nvSpPr>
            <p:cNvPr id="7" name="Rectangle 13"/>
            <p:cNvSpPr>
              <a:spLocks noChangeArrowheads="1"/>
            </p:cNvSpPr>
            <p:nvPr/>
          </p:nvSpPr>
          <p:spPr bwMode="auto">
            <a:xfrm>
              <a:off x="0" y="6453188"/>
              <a:ext cx="9144000" cy="404812"/>
            </a:xfrm>
            <a:prstGeom prst="rect">
              <a:avLst/>
            </a:prstGeom>
            <a:solidFill>
              <a:srgbClr val="66CCFF"/>
            </a:solidFill>
            <a:ln w="9525">
              <a:noFill/>
              <a:miter lim="800000"/>
              <a:headEnd/>
              <a:tailEnd/>
            </a:ln>
          </p:spPr>
          <p:txBody>
            <a:bodyPr wrap="none" anchor="ctr"/>
            <a:lstStyle/>
            <a:p>
              <a:endParaRPr lang="en-US"/>
            </a:p>
          </p:txBody>
        </p:sp>
        <p:sp>
          <p:nvSpPr>
            <p:cNvPr id="8" name="AutoShape 14"/>
            <p:cNvSpPr>
              <a:spLocks noChangeArrowheads="1"/>
            </p:cNvSpPr>
            <p:nvPr/>
          </p:nvSpPr>
          <p:spPr bwMode="auto">
            <a:xfrm flipH="1">
              <a:off x="7073900" y="5229225"/>
              <a:ext cx="2070100" cy="1628775"/>
            </a:xfrm>
            <a:prstGeom prst="rtTriangle">
              <a:avLst/>
            </a:prstGeom>
            <a:solidFill>
              <a:srgbClr val="66CCFF"/>
            </a:solidFill>
            <a:ln w="9525">
              <a:noFill/>
              <a:miter lim="800000"/>
              <a:headEnd/>
              <a:tailEnd/>
            </a:ln>
          </p:spPr>
          <p:txBody>
            <a:bodyPr wrap="none" anchor="ctr"/>
            <a:lstStyle/>
            <a:p>
              <a:endParaRPr lang="en-US"/>
            </a:p>
          </p:txBody>
        </p:sp>
      </p:grpSp>
    </p:spTree>
    <p:extLst>
      <p:ext uri="{BB962C8B-B14F-4D97-AF65-F5344CB8AC3E}">
        <p14:creationId xmlns:p14="http://schemas.microsoft.com/office/powerpoint/2010/main" val="1440360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D8B006-9004-4A4F-933A-1EEA5C1CC59B}" type="datetimeFigureOut">
              <a:rPr lang="en-IE" smtClean="0"/>
              <a:pPr/>
              <a:t>19/06/2018</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E92828B8-3DAE-47ED-97A9-92052EE2DB73}" type="slidenum">
              <a:rPr lang="en-IE" smtClean="0"/>
              <a:pPr/>
              <a:t>‹#›</a:t>
            </a:fld>
            <a:endParaRPr lang="en-IE"/>
          </a:p>
        </p:txBody>
      </p:sp>
      <p:grpSp>
        <p:nvGrpSpPr>
          <p:cNvPr id="5" name="Group 4"/>
          <p:cNvGrpSpPr>
            <a:grpSpLocks/>
          </p:cNvGrpSpPr>
          <p:nvPr userDrawn="1"/>
        </p:nvGrpSpPr>
        <p:grpSpPr bwMode="auto">
          <a:xfrm>
            <a:off x="0" y="5445224"/>
            <a:ext cx="9144000" cy="1412777"/>
            <a:chOff x="0" y="5229225"/>
            <a:chExt cx="9144000" cy="1628775"/>
          </a:xfrm>
        </p:grpSpPr>
        <p:sp>
          <p:nvSpPr>
            <p:cNvPr id="6" name="Rectangle 13"/>
            <p:cNvSpPr>
              <a:spLocks noChangeArrowheads="1"/>
            </p:cNvSpPr>
            <p:nvPr/>
          </p:nvSpPr>
          <p:spPr bwMode="auto">
            <a:xfrm>
              <a:off x="0" y="6453188"/>
              <a:ext cx="9144000" cy="404812"/>
            </a:xfrm>
            <a:prstGeom prst="rect">
              <a:avLst/>
            </a:prstGeom>
            <a:solidFill>
              <a:srgbClr val="66CCFF"/>
            </a:solidFill>
            <a:ln w="9525">
              <a:noFill/>
              <a:miter lim="800000"/>
              <a:headEnd/>
              <a:tailEnd/>
            </a:ln>
          </p:spPr>
          <p:txBody>
            <a:bodyPr wrap="none" anchor="ctr"/>
            <a:lstStyle/>
            <a:p>
              <a:endParaRPr lang="en-US"/>
            </a:p>
          </p:txBody>
        </p:sp>
        <p:sp>
          <p:nvSpPr>
            <p:cNvPr id="7" name="AutoShape 14"/>
            <p:cNvSpPr>
              <a:spLocks noChangeArrowheads="1"/>
            </p:cNvSpPr>
            <p:nvPr/>
          </p:nvSpPr>
          <p:spPr bwMode="auto">
            <a:xfrm flipH="1">
              <a:off x="7073900" y="5229225"/>
              <a:ext cx="2070100" cy="1628775"/>
            </a:xfrm>
            <a:prstGeom prst="rtTriangle">
              <a:avLst/>
            </a:prstGeom>
            <a:solidFill>
              <a:srgbClr val="66CCFF"/>
            </a:solidFill>
            <a:ln w="9525">
              <a:noFill/>
              <a:miter lim="800000"/>
              <a:headEnd/>
              <a:tailEnd/>
            </a:ln>
          </p:spPr>
          <p:txBody>
            <a:bodyPr wrap="none" anchor="ctr"/>
            <a:lstStyle/>
            <a:p>
              <a:endParaRPr lang="en-US"/>
            </a:p>
          </p:txBody>
        </p:sp>
      </p:grpSp>
    </p:spTree>
    <p:extLst>
      <p:ext uri="{BB962C8B-B14F-4D97-AF65-F5344CB8AC3E}">
        <p14:creationId xmlns:p14="http://schemas.microsoft.com/office/powerpoint/2010/main" val="559903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D8B006-9004-4A4F-933A-1EEA5C1CC59B}" type="datetimeFigureOut">
              <a:rPr lang="en-IE" smtClean="0"/>
              <a:pPr/>
              <a:t>19/06/2018</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E92828B8-3DAE-47ED-97A9-92052EE2DB73}" type="slidenum">
              <a:rPr lang="en-IE" smtClean="0"/>
              <a:pPr/>
              <a:t>‹#›</a:t>
            </a:fld>
            <a:endParaRPr lang="en-IE"/>
          </a:p>
        </p:txBody>
      </p:sp>
      <p:grpSp>
        <p:nvGrpSpPr>
          <p:cNvPr id="8" name="Group 7"/>
          <p:cNvGrpSpPr>
            <a:grpSpLocks/>
          </p:cNvGrpSpPr>
          <p:nvPr userDrawn="1"/>
        </p:nvGrpSpPr>
        <p:grpSpPr bwMode="auto">
          <a:xfrm>
            <a:off x="0" y="5445224"/>
            <a:ext cx="9144000" cy="1412777"/>
            <a:chOff x="0" y="5229225"/>
            <a:chExt cx="9144000" cy="1628775"/>
          </a:xfrm>
        </p:grpSpPr>
        <p:sp>
          <p:nvSpPr>
            <p:cNvPr id="9" name="Rectangle 13"/>
            <p:cNvSpPr>
              <a:spLocks noChangeArrowheads="1"/>
            </p:cNvSpPr>
            <p:nvPr/>
          </p:nvSpPr>
          <p:spPr bwMode="auto">
            <a:xfrm>
              <a:off x="0" y="6453188"/>
              <a:ext cx="9144000" cy="404812"/>
            </a:xfrm>
            <a:prstGeom prst="rect">
              <a:avLst/>
            </a:prstGeom>
            <a:solidFill>
              <a:srgbClr val="66CCFF"/>
            </a:solidFill>
            <a:ln w="9525">
              <a:noFill/>
              <a:miter lim="800000"/>
              <a:headEnd/>
              <a:tailEnd/>
            </a:ln>
          </p:spPr>
          <p:txBody>
            <a:bodyPr wrap="none" anchor="ctr"/>
            <a:lstStyle/>
            <a:p>
              <a:endParaRPr lang="en-US"/>
            </a:p>
          </p:txBody>
        </p:sp>
        <p:sp>
          <p:nvSpPr>
            <p:cNvPr id="10" name="AutoShape 14"/>
            <p:cNvSpPr>
              <a:spLocks noChangeArrowheads="1"/>
            </p:cNvSpPr>
            <p:nvPr/>
          </p:nvSpPr>
          <p:spPr bwMode="auto">
            <a:xfrm flipH="1">
              <a:off x="7073900" y="5229225"/>
              <a:ext cx="2070100" cy="1628775"/>
            </a:xfrm>
            <a:prstGeom prst="rtTriangle">
              <a:avLst/>
            </a:prstGeom>
            <a:solidFill>
              <a:srgbClr val="66CCFF"/>
            </a:solidFill>
            <a:ln w="9525">
              <a:noFill/>
              <a:miter lim="800000"/>
              <a:headEnd/>
              <a:tailEnd/>
            </a:ln>
          </p:spPr>
          <p:txBody>
            <a:bodyPr wrap="none" anchor="ctr"/>
            <a:lstStyle/>
            <a:p>
              <a:endParaRPr lang="en-US"/>
            </a:p>
          </p:txBody>
        </p:sp>
      </p:grpSp>
    </p:spTree>
    <p:extLst>
      <p:ext uri="{BB962C8B-B14F-4D97-AF65-F5344CB8AC3E}">
        <p14:creationId xmlns:p14="http://schemas.microsoft.com/office/powerpoint/2010/main" val="632951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D8B006-9004-4A4F-933A-1EEA5C1CC59B}" type="datetimeFigureOut">
              <a:rPr lang="en-IE" smtClean="0"/>
              <a:pPr/>
              <a:t>19/06/2018</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E92828B8-3DAE-47ED-97A9-92052EE2DB73}" type="slidenum">
              <a:rPr lang="en-IE" smtClean="0"/>
              <a:pPr/>
              <a:t>‹#›</a:t>
            </a:fld>
            <a:endParaRPr lang="en-IE"/>
          </a:p>
        </p:txBody>
      </p:sp>
      <p:grpSp>
        <p:nvGrpSpPr>
          <p:cNvPr id="8" name="Group 7"/>
          <p:cNvGrpSpPr>
            <a:grpSpLocks/>
          </p:cNvGrpSpPr>
          <p:nvPr userDrawn="1"/>
        </p:nvGrpSpPr>
        <p:grpSpPr bwMode="auto">
          <a:xfrm>
            <a:off x="0" y="5445224"/>
            <a:ext cx="9144000" cy="1412777"/>
            <a:chOff x="0" y="5229225"/>
            <a:chExt cx="9144000" cy="1628775"/>
          </a:xfrm>
        </p:grpSpPr>
        <p:sp>
          <p:nvSpPr>
            <p:cNvPr id="9" name="Rectangle 13"/>
            <p:cNvSpPr>
              <a:spLocks noChangeArrowheads="1"/>
            </p:cNvSpPr>
            <p:nvPr/>
          </p:nvSpPr>
          <p:spPr bwMode="auto">
            <a:xfrm>
              <a:off x="0" y="6453188"/>
              <a:ext cx="9144000" cy="404812"/>
            </a:xfrm>
            <a:prstGeom prst="rect">
              <a:avLst/>
            </a:prstGeom>
            <a:solidFill>
              <a:srgbClr val="66CCFF"/>
            </a:solidFill>
            <a:ln w="9525">
              <a:noFill/>
              <a:miter lim="800000"/>
              <a:headEnd/>
              <a:tailEnd/>
            </a:ln>
          </p:spPr>
          <p:txBody>
            <a:bodyPr wrap="none" anchor="ctr"/>
            <a:lstStyle/>
            <a:p>
              <a:endParaRPr lang="en-US"/>
            </a:p>
          </p:txBody>
        </p:sp>
        <p:sp>
          <p:nvSpPr>
            <p:cNvPr id="10" name="AutoShape 14"/>
            <p:cNvSpPr>
              <a:spLocks noChangeArrowheads="1"/>
            </p:cNvSpPr>
            <p:nvPr/>
          </p:nvSpPr>
          <p:spPr bwMode="auto">
            <a:xfrm flipH="1">
              <a:off x="7073900" y="5229225"/>
              <a:ext cx="2070100" cy="1628775"/>
            </a:xfrm>
            <a:prstGeom prst="rtTriangle">
              <a:avLst/>
            </a:prstGeom>
            <a:solidFill>
              <a:srgbClr val="66CCFF"/>
            </a:solidFill>
            <a:ln w="9525">
              <a:noFill/>
              <a:miter lim="800000"/>
              <a:headEnd/>
              <a:tailEnd/>
            </a:ln>
          </p:spPr>
          <p:txBody>
            <a:bodyPr wrap="none" anchor="ctr"/>
            <a:lstStyle/>
            <a:p>
              <a:endParaRPr lang="en-US"/>
            </a:p>
          </p:txBody>
        </p:sp>
      </p:grpSp>
    </p:spTree>
    <p:extLst>
      <p:ext uri="{BB962C8B-B14F-4D97-AF65-F5344CB8AC3E}">
        <p14:creationId xmlns:p14="http://schemas.microsoft.com/office/powerpoint/2010/main" val="1535349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E0D8B006-9004-4A4F-933A-1EEA5C1CC59B}" type="datetimeFigureOut">
              <a:rPr lang="en-IE" smtClean="0"/>
              <a:pPr/>
              <a:t>19/06/2018</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E92828B8-3DAE-47ED-97A9-92052EE2DB73}" type="slidenum">
              <a:rPr lang="en-IE" smtClean="0"/>
              <a:pPr/>
              <a:t>‹#›</a:t>
            </a:fld>
            <a:endParaRPr lang="en-IE"/>
          </a:p>
        </p:txBody>
      </p:sp>
      <p:grpSp>
        <p:nvGrpSpPr>
          <p:cNvPr id="7" name="Group 6"/>
          <p:cNvGrpSpPr>
            <a:grpSpLocks/>
          </p:cNvGrpSpPr>
          <p:nvPr userDrawn="1"/>
        </p:nvGrpSpPr>
        <p:grpSpPr bwMode="auto">
          <a:xfrm>
            <a:off x="0" y="5445224"/>
            <a:ext cx="9144000" cy="1412777"/>
            <a:chOff x="0" y="5229225"/>
            <a:chExt cx="9144000" cy="1628775"/>
          </a:xfrm>
        </p:grpSpPr>
        <p:sp>
          <p:nvSpPr>
            <p:cNvPr id="8" name="Rectangle 13"/>
            <p:cNvSpPr>
              <a:spLocks noChangeArrowheads="1"/>
            </p:cNvSpPr>
            <p:nvPr/>
          </p:nvSpPr>
          <p:spPr bwMode="auto">
            <a:xfrm>
              <a:off x="0" y="6453188"/>
              <a:ext cx="9144000" cy="404812"/>
            </a:xfrm>
            <a:prstGeom prst="rect">
              <a:avLst/>
            </a:prstGeom>
            <a:solidFill>
              <a:srgbClr val="66CCFF"/>
            </a:solidFill>
            <a:ln w="9525">
              <a:noFill/>
              <a:miter lim="800000"/>
              <a:headEnd/>
              <a:tailEnd/>
            </a:ln>
          </p:spPr>
          <p:txBody>
            <a:bodyPr wrap="none" anchor="ctr"/>
            <a:lstStyle/>
            <a:p>
              <a:endParaRPr lang="en-US"/>
            </a:p>
          </p:txBody>
        </p:sp>
        <p:sp>
          <p:nvSpPr>
            <p:cNvPr id="9" name="AutoShape 14"/>
            <p:cNvSpPr>
              <a:spLocks noChangeArrowheads="1"/>
            </p:cNvSpPr>
            <p:nvPr/>
          </p:nvSpPr>
          <p:spPr bwMode="auto">
            <a:xfrm flipH="1">
              <a:off x="7073900" y="5229225"/>
              <a:ext cx="2070100" cy="1628775"/>
            </a:xfrm>
            <a:prstGeom prst="rtTriangle">
              <a:avLst/>
            </a:prstGeom>
            <a:solidFill>
              <a:srgbClr val="66CCFF"/>
            </a:solidFill>
            <a:ln w="9525">
              <a:noFill/>
              <a:miter lim="800000"/>
              <a:headEnd/>
              <a:tailEnd/>
            </a:ln>
          </p:spPr>
          <p:txBody>
            <a:bodyPr wrap="none" anchor="ctr"/>
            <a:lstStyle/>
            <a:p>
              <a:endParaRPr lang="en-US"/>
            </a:p>
          </p:txBody>
        </p:sp>
      </p:grpSp>
    </p:spTree>
    <p:extLst>
      <p:ext uri="{BB962C8B-B14F-4D97-AF65-F5344CB8AC3E}">
        <p14:creationId xmlns:p14="http://schemas.microsoft.com/office/powerpoint/2010/main" val="2640148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E"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lumMod val="75000"/>
                  </a:schemeClr>
                </a:solidFill>
              </a:defRPr>
            </a:lvl1pPr>
          </a:lstStyle>
          <a:p>
            <a:fld id="{E0D8B006-9004-4A4F-933A-1EEA5C1CC59B}" type="datetimeFigureOut">
              <a:rPr lang="en-IE" smtClean="0"/>
              <a:pPr/>
              <a:t>19/06/2018</a:t>
            </a:fld>
            <a:endParaRPr lang="en-IE"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2828B8-3DAE-47ED-97A9-92052EE2DB73}" type="slidenum">
              <a:rPr lang="en-IE" smtClean="0"/>
              <a:pPr/>
              <a:t>‹#›</a:t>
            </a:fld>
            <a:endParaRPr lang="en-IE"/>
          </a:p>
        </p:txBody>
      </p:sp>
    </p:spTree>
    <p:extLst>
      <p:ext uri="{BB962C8B-B14F-4D97-AF65-F5344CB8AC3E}">
        <p14:creationId xmlns:p14="http://schemas.microsoft.com/office/powerpoint/2010/main" val="40368446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txStyles>
    <p:titleStyle>
      <a:lvl1pPr algn="ctr" defTabSz="914400" rtl="0" eaLnBrk="1" latinLnBrk="0" hangingPunct="1">
        <a:spcBef>
          <a:spcPct val="0"/>
        </a:spcBef>
        <a:buNone/>
        <a:defRPr sz="4400" kern="1200">
          <a:solidFill>
            <a:schemeClr val="accent1">
              <a:lumMod val="50000"/>
            </a:schemeClr>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accent1">
              <a:lumMod val="50000"/>
            </a:schemeClr>
          </a:solidFill>
          <a:latin typeface="+mn-lt"/>
          <a:ea typeface="+mn-ea"/>
          <a:cs typeface="+mn-cs"/>
        </a:defRPr>
      </a:lvl1pPr>
      <a:lvl2pPr marL="628650" indent="-360363" algn="l" defTabSz="914400" rtl="0" eaLnBrk="1" latinLnBrk="0" hangingPunct="1">
        <a:spcBef>
          <a:spcPct val="20000"/>
        </a:spcBef>
        <a:buFont typeface="Arial" panose="020B0604020202020204" pitchFamily="34" charset="0"/>
        <a:buChar char="–"/>
        <a:defRPr sz="2800" kern="1200">
          <a:solidFill>
            <a:schemeClr val="accent1">
              <a:lumMod val="50000"/>
            </a:schemeClr>
          </a:solidFill>
          <a:latin typeface="+mn-lt"/>
          <a:ea typeface="+mn-ea"/>
          <a:cs typeface="+mn-cs"/>
        </a:defRPr>
      </a:lvl2pPr>
      <a:lvl3pPr marL="990600" indent="-361950" algn="l" defTabSz="914400" rtl="0" eaLnBrk="1" latinLnBrk="0" hangingPunct="1">
        <a:spcBef>
          <a:spcPct val="20000"/>
        </a:spcBef>
        <a:buFont typeface="Arial" panose="020B0604020202020204" pitchFamily="34" charset="0"/>
        <a:buChar char="•"/>
        <a:defRPr sz="2400" kern="1200">
          <a:solidFill>
            <a:schemeClr val="accent1">
              <a:lumMod val="50000"/>
            </a:schemeClr>
          </a:solidFill>
          <a:latin typeface="+mn-lt"/>
          <a:ea typeface="+mn-ea"/>
          <a:cs typeface="+mn-cs"/>
        </a:defRPr>
      </a:lvl3pPr>
      <a:lvl4pPr marL="1343025" indent="-352425" algn="l" defTabSz="914400" rtl="0" eaLnBrk="1" latinLnBrk="0" hangingPunct="1">
        <a:spcBef>
          <a:spcPct val="20000"/>
        </a:spcBef>
        <a:buFont typeface="Arial" panose="020B0604020202020204" pitchFamily="34" charset="0"/>
        <a:buChar char="–"/>
        <a:defRPr sz="2000" kern="1200">
          <a:solidFill>
            <a:schemeClr val="accent1">
              <a:lumMod val="50000"/>
            </a:schemeClr>
          </a:solidFill>
          <a:latin typeface="+mn-lt"/>
          <a:ea typeface="+mn-ea"/>
          <a:cs typeface="+mn-cs"/>
        </a:defRPr>
      </a:lvl4pPr>
      <a:lvl5pPr marL="1703388" indent="-360363" algn="l" defTabSz="914400" rtl="0" eaLnBrk="1" latinLnBrk="0" hangingPunct="1">
        <a:spcBef>
          <a:spcPct val="20000"/>
        </a:spcBef>
        <a:buFont typeface="Arial" panose="020B0604020202020204" pitchFamily="34" charset="0"/>
        <a:buChar char="»"/>
        <a:defRPr sz="2000" kern="1200">
          <a:solidFill>
            <a:schemeClr val="accent1">
              <a:lumMod val="50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1772816"/>
            <a:ext cx="8089655" cy="2952328"/>
          </a:xfrm>
        </p:spPr>
        <p:txBody>
          <a:bodyPr/>
          <a:lstStyle/>
          <a:p>
            <a:r>
              <a:rPr lang="en-IE" sz="4800" b="1" dirty="0" smtClean="0"/>
              <a:t>Moving from Welfare to Work: </a:t>
            </a:r>
            <a:r>
              <a:rPr lang="en-IE" sz="3200" b="1" dirty="0" smtClean="0"/>
              <a:t>Jobless Households and the Quality of Supportive Services</a:t>
            </a:r>
            <a:br>
              <a:rPr lang="en-IE" sz="3200" b="1" dirty="0" smtClean="0"/>
            </a:br>
            <a:endParaRPr lang="en-IE" sz="3200" b="1" dirty="0"/>
          </a:p>
        </p:txBody>
      </p:sp>
      <p:sp>
        <p:nvSpPr>
          <p:cNvPr id="3" name="Subtitle 2"/>
          <p:cNvSpPr>
            <a:spLocks noGrp="1"/>
          </p:cNvSpPr>
          <p:nvPr>
            <p:ph type="subTitle" idx="1"/>
          </p:nvPr>
        </p:nvSpPr>
        <p:spPr>
          <a:xfrm>
            <a:off x="971600" y="4869160"/>
            <a:ext cx="6904856" cy="910952"/>
          </a:xfrm>
        </p:spPr>
        <p:txBody>
          <a:bodyPr>
            <a:normAutofit fontScale="62500" lnSpcReduction="20000"/>
          </a:bodyPr>
          <a:lstStyle/>
          <a:p>
            <a:r>
              <a:rPr lang="en-IE" sz="4800" dirty="0" smtClean="0"/>
              <a:t> Helen Johnston &amp; Anne-Marie McGauran</a:t>
            </a:r>
            <a:endParaRPr lang="en-IE" sz="4800" b="1" dirty="0"/>
          </a:p>
        </p:txBody>
      </p:sp>
    </p:spTree>
    <p:extLst>
      <p:ext uri="{BB962C8B-B14F-4D97-AF65-F5344CB8AC3E}">
        <p14:creationId xmlns:p14="http://schemas.microsoft.com/office/powerpoint/2010/main" val="33522096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b="1" dirty="0" smtClean="0"/>
              <a:t>Key Findings – Households – Positive Aspects</a:t>
            </a:r>
            <a:endParaRPr lang="en-IE" b="1" dirty="0"/>
          </a:p>
        </p:txBody>
      </p:sp>
      <p:sp>
        <p:nvSpPr>
          <p:cNvPr id="3" name="Content Placeholder 2"/>
          <p:cNvSpPr>
            <a:spLocks noGrp="1"/>
          </p:cNvSpPr>
          <p:nvPr>
            <p:ph idx="1"/>
          </p:nvPr>
        </p:nvSpPr>
        <p:spPr>
          <a:xfrm>
            <a:off x="457200" y="1412776"/>
            <a:ext cx="8229600" cy="4713387"/>
          </a:xfrm>
        </p:spPr>
        <p:txBody>
          <a:bodyPr>
            <a:normAutofit/>
          </a:bodyPr>
          <a:lstStyle/>
          <a:p>
            <a:r>
              <a:rPr lang="en-IE" sz="2800" dirty="0" smtClean="0"/>
              <a:t>The vast majority wanted a paid job </a:t>
            </a:r>
          </a:p>
          <a:p>
            <a:r>
              <a:rPr lang="en-IE" sz="2800" dirty="0" smtClean="0"/>
              <a:t>Benefits of some education and training courses</a:t>
            </a:r>
          </a:p>
          <a:p>
            <a:r>
              <a:rPr lang="en-IE" sz="2800" dirty="0" smtClean="0"/>
              <a:t>The value of employment support schemes</a:t>
            </a:r>
          </a:p>
          <a:p>
            <a:r>
              <a:rPr lang="en-IE" sz="2800" dirty="0" smtClean="0"/>
              <a:t>The benefits of living in local authority housing</a:t>
            </a:r>
          </a:p>
          <a:p>
            <a:r>
              <a:rPr lang="en-IE" sz="2800" dirty="0" smtClean="0"/>
              <a:t>The support of family and friends, and the wider community</a:t>
            </a:r>
          </a:p>
          <a:p>
            <a:r>
              <a:rPr lang="en-IE" sz="2800" dirty="0" smtClean="0"/>
              <a:t>The value of volunteering</a:t>
            </a:r>
          </a:p>
          <a:p>
            <a:r>
              <a:rPr lang="en-IE" sz="2800" dirty="0" smtClean="0"/>
              <a:t>Resilience, ambition, hope were evident in many interviewees</a:t>
            </a:r>
          </a:p>
        </p:txBody>
      </p:sp>
    </p:spTree>
    <p:extLst>
      <p:ext uri="{BB962C8B-B14F-4D97-AF65-F5344CB8AC3E}">
        <p14:creationId xmlns:p14="http://schemas.microsoft.com/office/powerpoint/2010/main" val="5889289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b="1" dirty="0" smtClean="0"/>
              <a:t>Key Themes</a:t>
            </a:r>
            <a:br>
              <a:rPr lang="en-IE" b="1" dirty="0" smtClean="0"/>
            </a:br>
            <a:r>
              <a:rPr lang="en-IE" sz="3100" b="1" i="1" dirty="0" smtClean="0"/>
              <a:t>Engagement with Employment Support Services</a:t>
            </a:r>
            <a:endParaRPr lang="en-IE" sz="3100" b="1" i="1" dirty="0"/>
          </a:p>
        </p:txBody>
      </p:sp>
      <p:sp>
        <p:nvSpPr>
          <p:cNvPr id="4" name="Text Placeholder 3"/>
          <p:cNvSpPr>
            <a:spLocks noGrp="1"/>
          </p:cNvSpPr>
          <p:nvPr>
            <p:ph type="body" idx="1"/>
          </p:nvPr>
        </p:nvSpPr>
        <p:spPr>
          <a:xfrm>
            <a:off x="495808" y="2090625"/>
            <a:ext cx="4040188" cy="639762"/>
          </a:xfrm>
        </p:spPr>
        <p:txBody>
          <a:bodyPr>
            <a:normAutofit/>
          </a:bodyPr>
          <a:lstStyle/>
          <a:p>
            <a:r>
              <a:rPr lang="en-IE" sz="2200" dirty="0" smtClean="0"/>
              <a:t>Changes since 2012:</a:t>
            </a:r>
            <a:endParaRPr lang="en-IE" sz="2200" dirty="0"/>
          </a:p>
        </p:txBody>
      </p:sp>
      <p:sp>
        <p:nvSpPr>
          <p:cNvPr id="3" name="Content Placeholder 2"/>
          <p:cNvSpPr>
            <a:spLocks noGrp="1"/>
          </p:cNvSpPr>
          <p:nvPr>
            <p:ph sz="half" idx="2"/>
          </p:nvPr>
        </p:nvSpPr>
        <p:spPr>
          <a:xfrm>
            <a:off x="457200" y="2852935"/>
            <a:ext cx="3538736" cy="3528393"/>
          </a:xfrm>
        </p:spPr>
        <p:txBody>
          <a:bodyPr>
            <a:normAutofit/>
          </a:bodyPr>
          <a:lstStyle/>
          <a:p>
            <a:pPr marL="0" indent="0">
              <a:buNone/>
            </a:pPr>
            <a:r>
              <a:rPr lang="en-IE" sz="2000" b="1" i="1" dirty="0" smtClean="0"/>
              <a:t>Activation</a:t>
            </a:r>
          </a:p>
          <a:p>
            <a:pPr>
              <a:buFontTx/>
              <a:buChar char="-"/>
            </a:pPr>
            <a:r>
              <a:rPr lang="en-IE" sz="1800" dirty="0" smtClean="0"/>
              <a:t>Case officers</a:t>
            </a:r>
          </a:p>
          <a:p>
            <a:pPr>
              <a:buFontTx/>
              <a:buChar char="-"/>
            </a:pPr>
            <a:r>
              <a:rPr lang="en-IE" sz="1800" dirty="0" smtClean="0"/>
              <a:t>Personal progression plans</a:t>
            </a:r>
          </a:p>
          <a:p>
            <a:pPr>
              <a:buFontTx/>
              <a:buChar char="-"/>
            </a:pPr>
            <a:r>
              <a:rPr lang="en-IE" sz="1800" dirty="0" smtClean="0"/>
              <a:t>But not everyone aware of these</a:t>
            </a:r>
          </a:p>
          <a:p>
            <a:pPr marL="0" indent="0">
              <a:buNone/>
            </a:pPr>
            <a:r>
              <a:rPr lang="en-IE" sz="2000" b="1" i="1" dirty="0" smtClean="0"/>
              <a:t>Sanctions</a:t>
            </a:r>
          </a:p>
          <a:p>
            <a:pPr>
              <a:buFontTx/>
              <a:buChar char="-"/>
            </a:pPr>
            <a:r>
              <a:rPr lang="en-IE" sz="1800" dirty="0" smtClean="0"/>
              <a:t>Low rate of application</a:t>
            </a:r>
          </a:p>
          <a:p>
            <a:pPr>
              <a:buFontTx/>
              <a:buChar char="-"/>
            </a:pPr>
            <a:r>
              <a:rPr lang="en-IE" sz="1800" dirty="0" smtClean="0"/>
              <a:t>But threat of application felt</a:t>
            </a:r>
          </a:p>
          <a:p>
            <a:pPr>
              <a:buFontTx/>
              <a:buChar char="-"/>
            </a:pPr>
            <a:r>
              <a:rPr lang="en-IE" sz="1800" dirty="0" smtClean="0"/>
              <a:t>Can help promote engagement</a:t>
            </a:r>
            <a:endParaRPr lang="en-IE" sz="1800" dirty="0"/>
          </a:p>
        </p:txBody>
      </p:sp>
      <p:sp>
        <p:nvSpPr>
          <p:cNvPr id="5" name="Text Placeholder 4"/>
          <p:cNvSpPr>
            <a:spLocks noGrp="1"/>
          </p:cNvSpPr>
          <p:nvPr>
            <p:ph type="body" sz="quarter" idx="3"/>
          </p:nvPr>
        </p:nvSpPr>
        <p:spPr>
          <a:xfrm>
            <a:off x="4283968" y="2115625"/>
            <a:ext cx="4545831" cy="639762"/>
          </a:xfrm>
        </p:spPr>
        <p:txBody>
          <a:bodyPr>
            <a:normAutofit fontScale="92500"/>
          </a:bodyPr>
          <a:lstStyle/>
          <a:p>
            <a:r>
              <a:rPr lang="en-IE" dirty="0" smtClean="0"/>
              <a:t>Engagement with jobless households:</a:t>
            </a:r>
            <a:endParaRPr lang="en-IE" dirty="0"/>
          </a:p>
        </p:txBody>
      </p:sp>
      <p:sp>
        <p:nvSpPr>
          <p:cNvPr id="6" name="Content Placeholder 5"/>
          <p:cNvSpPr>
            <a:spLocks noGrp="1"/>
          </p:cNvSpPr>
          <p:nvPr>
            <p:ph sz="quarter" idx="4"/>
          </p:nvPr>
        </p:nvSpPr>
        <p:spPr>
          <a:xfrm>
            <a:off x="4283968" y="2924944"/>
            <a:ext cx="4319463" cy="3273227"/>
          </a:xfrm>
        </p:spPr>
        <p:txBody>
          <a:bodyPr>
            <a:normAutofit fontScale="92500" lnSpcReduction="20000"/>
          </a:bodyPr>
          <a:lstStyle/>
          <a:p>
            <a:pPr marL="0" indent="0">
              <a:buNone/>
            </a:pPr>
            <a:r>
              <a:rPr lang="en-IE" sz="2200" b="1" i="1" dirty="0" smtClean="0"/>
              <a:t>Eligibility</a:t>
            </a:r>
          </a:p>
          <a:p>
            <a:pPr>
              <a:buFontTx/>
              <a:buChar char="-"/>
            </a:pPr>
            <a:r>
              <a:rPr lang="en-IE" sz="1900" dirty="0" smtClean="0"/>
              <a:t>Criteria vary</a:t>
            </a:r>
          </a:p>
          <a:p>
            <a:pPr>
              <a:buFontTx/>
              <a:buChar char="-"/>
            </a:pPr>
            <a:r>
              <a:rPr lang="en-IE" sz="1900" dirty="0" smtClean="0"/>
              <a:t>Qualified adults &amp; some NEETS usually not eligible for activation supports</a:t>
            </a:r>
          </a:p>
          <a:p>
            <a:pPr marL="0" indent="0">
              <a:buNone/>
            </a:pPr>
            <a:r>
              <a:rPr lang="en-IE" sz="2200" b="1" i="1" dirty="0" smtClean="0"/>
              <a:t>Information</a:t>
            </a:r>
          </a:p>
          <a:p>
            <a:pPr>
              <a:buFontTx/>
              <a:buChar char="-"/>
            </a:pPr>
            <a:r>
              <a:rPr lang="en-IE" sz="1900" dirty="0" smtClean="0"/>
              <a:t>Complex system to understand</a:t>
            </a:r>
          </a:p>
          <a:p>
            <a:pPr>
              <a:buFontTx/>
              <a:buChar char="-"/>
            </a:pPr>
            <a:r>
              <a:rPr lang="en-IE" sz="1900" dirty="0" smtClean="0"/>
              <a:t>Jobseekers can be fearful to engage with </a:t>
            </a:r>
            <a:r>
              <a:rPr lang="en-IE" sz="1900" dirty="0" err="1" smtClean="0"/>
              <a:t>Intreo</a:t>
            </a:r>
            <a:r>
              <a:rPr lang="en-IE" sz="1900" dirty="0" smtClean="0"/>
              <a:t> in case their payment is cut</a:t>
            </a:r>
          </a:p>
          <a:p>
            <a:pPr marL="0" indent="0">
              <a:buNone/>
            </a:pPr>
            <a:r>
              <a:rPr lang="en-IE" sz="2200" b="1" i="1" dirty="0" smtClean="0"/>
              <a:t>Depth of Engagement</a:t>
            </a:r>
          </a:p>
          <a:p>
            <a:pPr>
              <a:buFontTx/>
              <a:buChar char="-"/>
            </a:pPr>
            <a:r>
              <a:rPr lang="en-IE" sz="1900" dirty="0" smtClean="0"/>
              <a:t>Is it speed dating rather than in-depth career advice?</a:t>
            </a:r>
          </a:p>
          <a:p>
            <a:pPr>
              <a:buFontTx/>
              <a:buChar char="-"/>
            </a:pPr>
            <a:r>
              <a:rPr lang="en-IE" sz="1900" dirty="0" smtClean="0"/>
              <a:t>Are clients met ‘where they’re at’?</a:t>
            </a:r>
          </a:p>
          <a:p>
            <a:pPr>
              <a:buFontTx/>
              <a:buChar char="-"/>
            </a:pPr>
            <a:endParaRPr lang="en-IE" sz="2200" dirty="0"/>
          </a:p>
        </p:txBody>
      </p:sp>
      <p:sp>
        <p:nvSpPr>
          <p:cNvPr id="7" name="TextBox 6"/>
          <p:cNvSpPr txBox="1"/>
          <p:nvPr/>
        </p:nvSpPr>
        <p:spPr>
          <a:xfrm>
            <a:off x="858555" y="1556790"/>
            <a:ext cx="7560840" cy="461665"/>
          </a:xfrm>
          <a:prstGeom prst="rect">
            <a:avLst/>
          </a:prstGeom>
          <a:noFill/>
        </p:spPr>
        <p:txBody>
          <a:bodyPr wrap="square" rtlCol="0">
            <a:spAutoFit/>
          </a:bodyPr>
          <a:lstStyle/>
          <a:p>
            <a:r>
              <a:rPr lang="en-IE" sz="2400" b="1" dirty="0" smtClean="0">
                <a:solidFill>
                  <a:schemeClr val="accent2"/>
                </a:solidFill>
              </a:rPr>
              <a:t>Three key services - </a:t>
            </a:r>
            <a:endParaRPr lang="en-IE" sz="2400" b="1" dirty="0">
              <a:solidFill>
                <a:schemeClr val="accent2"/>
              </a:solidFill>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12943" y="1399202"/>
            <a:ext cx="1235584" cy="691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65812" y="1513666"/>
            <a:ext cx="975151" cy="547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05187" y="1572761"/>
            <a:ext cx="798122" cy="409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251520" y="2204864"/>
            <a:ext cx="3979215" cy="41764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TextBox 9"/>
          <p:cNvSpPr txBox="1"/>
          <p:nvPr/>
        </p:nvSpPr>
        <p:spPr>
          <a:xfrm>
            <a:off x="501281" y="2348880"/>
            <a:ext cx="3672408" cy="4154984"/>
          </a:xfrm>
          <a:prstGeom prst="rect">
            <a:avLst/>
          </a:prstGeom>
          <a:noFill/>
        </p:spPr>
        <p:txBody>
          <a:bodyPr wrap="square" rtlCol="0">
            <a:spAutoFit/>
          </a:bodyPr>
          <a:lstStyle/>
          <a:p>
            <a:r>
              <a:rPr lang="en-IE" sz="2400" b="1" i="1" dirty="0" smtClean="0"/>
              <a:t>Changes since 2012:</a:t>
            </a:r>
          </a:p>
          <a:p>
            <a:r>
              <a:rPr lang="en-IE" sz="2000" b="1" i="1" dirty="0" smtClean="0"/>
              <a:t>Activation</a:t>
            </a:r>
            <a:endParaRPr lang="en-IE" sz="2000" b="1" i="1" dirty="0"/>
          </a:p>
          <a:p>
            <a:pPr>
              <a:buFontTx/>
              <a:buChar char="-"/>
            </a:pPr>
            <a:r>
              <a:rPr lang="en-IE" dirty="0" err="1" smtClean="0"/>
              <a:t>Intreo</a:t>
            </a:r>
            <a:r>
              <a:rPr lang="en-IE" dirty="0" smtClean="0"/>
              <a:t> case officers who try to find ‘clients’ training or job opportunities</a:t>
            </a:r>
            <a:endParaRPr lang="en-IE" dirty="0"/>
          </a:p>
          <a:p>
            <a:pPr>
              <a:buFontTx/>
              <a:buChar char="-"/>
            </a:pPr>
            <a:r>
              <a:rPr lang="en-IE" dirty="0"/>
              <a:t>Personal progression </a:t>
            </a:r>
            <a:r>
              <a:rPr lang="en-IE" dirty="0" smtClean="0"/>
              <a:t>plans (PPPs) agreed between the ‘client’ and the case officer </a:t>
            </a:r>
            <a:endParaRPr lang="en-IE" dirty="0"/>
          </a:p>
          <a:p>
            <a:pPr>
              <a:buFontTx/>
              <a:buChar char="-"/>
            </a:pPr>
            <a:r>
              <a:rPr lang="en-IE" dirty="0"/>
              <a:t>But not everyone aware of </a:t>
            </a:r>
            <a:r>
              <a:rPr lang="en-IE" dirty="0" smtClean="0"/>
              <a:t>PPPs</a:t>
            </a:r>
            <a:endParaRPr lang="en-IE" dirty="0"/>
          </a:p>
          <a:p>
            <a:r>
              <a:rPr lang="en-IE" sz="2000" b="1" i="1" dirty="0" smtClean="0"/>
              <a:t>Sanctions for not engaging with activation</a:t>
            </a:r>
            <a:endParaRPr lang="en-IE" sz="2000" b="1" i="1" dirty="0"/>
          </a:p>
          <a:p>
            <a:pPr>
              <a:buFontTx/>
              <a:buChar char="-"/>
            </a:pPr>
            <a:r>
              <a:rPr lang="en-IE" dirty="0"/>
              <a:t>Low rate of </a:t>
            </a:r>
            <a:r>
              <a:rPr lang="en-IE" dirty="0" smtClean="0"/>
              <a:t>application of sanctions</a:t>
            </a:r>
            <a:endParaRPr lang="en-IE" dirty="0"/>
          </a:p>
          <a:p>
            <a:pPr>
              <a:buFontTx/>
              <a:buChar char="-"/>
            </a:pPr>
            <a:r>
              <a:rPr lang="en-IE" dirty="0"/>
              <a:t>But threat of application felt</a:t>
            </a:r>
          </a:p>
          <a:p>
            <a:pPr>
              <a:buFontTx/>
              <a:buChar char="-"/>
            </a:pPr>
            <a:r>
              <a:rPr lang="en-IE" dirty="0"/>
              <a:t>Can help promote engagement</a:t>
            </a:r>
          </a:p>
          <a:p>
            <a:endParaRPr lang="en-IE" dirty="0"/>
          </a:p>
        </p:txBody>
      </p:sp>
      <p:sp>
        <p:nvSpPr>
          <p:cNvPr id="11" name="Rectangle 10"/>
          <p:cNvSpPr/>
          <p:nvPr/>
        </p:nvSpPr>
        <p:spPr>
          <a:xfrm>
            <a:off x="4355975" y="2204864"/>
            <a:ext cx="4536503" cy="41764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 name="TextBox 11"/>
          <p:cNvSpPr txBox="1"/>
          <p:nvPr/>
        </p:nvSpPr>
        <p:spPr>
          <a:xfrm>
            <a:off x="4427984" y="2348880"/>
            <a:ext cx="4464495" cy="4154984"/>
          </a:xfrm>
          <a:prstGeom prst="rect">
            <a:avLst/>
          </a:prstGeom>
          <a:noFill/>
        </p:spPr>
        <p:txBody>
          <a:bodyPr wrap="square" rtlCol="0">
            <a:spAutoFit/>
          </a:bodyPr>
          <a:lstStyle/>
          <a:p>
            <a:r>
              <a:rPr lang="en-IE" sz="2400" b="1" i="1" dirty="0" smtClean="0"/>
              <a:t>Engagement:</a:t>
            </a:r>
          </a:p>
          <a:p>
            <a:r>
              <a:rPr lang="en-IE" sz="2000" b="1" i="1" dirty="0" smtClean="0"/>
              <a:t>Eligibility</a:t>
            </a:r>
            <a:endParaRPr lang="en-IE" sz="2000" b="1" i="1" dirty="0"/>
          </a:p>
          <a:p>
            <a:pPr>
              <a:buFontTx/>
              <a:buChar char="-"/>
            </a:pPr>
            <a:r>
              <a:rPr lang="en-IE" dirty="0"/>
              <a:t>Criteria vary</a:t>
            </a:r>
          </a:p>
          <a:p>
            <a:pPr>
              <a:buFontTx/>
              <a:buChar char="-"/>
            </a:pPr>
            <a:r>
              <a:rPr lang="en-IE" dirty="0"/>
              <a:t>Qualified adults &amp; some </a:t>
            </a:r>
            <a:r>
              <a:rPr lang="en-IE" dirty="0" smtClean="0"/>
              <a:t>NEETS* </a:t>
            </a:r>
            <a:r>
              <a:rPr lang="en-IE" dirty="0"/>
              <a:t>usually not eligible for activation supports</a:t>
            </a:r>
          </a:p>
          <a:p>
            <a:r>
              <a:rPr lang="en-IE" sz="2000" b="1" i="1" dirty="0"/>
              <a:t>Information</a:t>
            </a:r>
          </a:p>
          <a:p>
            <a:pPr>
              <a:buFontTx/>
              <a:buChar char="-"/>
            </a:pPr>
            <a:r>
              <a:rPr lang="en-IE" dirty="0"/>
              <a:t>Complex system to understand</a:t>
            </a:r>
          </a:p>
          <a:p>
            <a:pPr>
              <a:buFontTx/>
              <a:buChar char="-"/>
            </a:pPr>
            <a:r>
              <a:rPr lang="en-IE" dirty="0"/>
              <a:t>Jobseekers can be fearful to engage with </a:t>
            </a:r>
            <a:r>
              <a:rPr lang="en-IE" dirty="0" err="1"/>
              <a:t>Intreo</a:t>
            </a:r>
            <a:r>
              <a:rPr lang="en-IE" dirty="0"/>
              <a:t> in case their payment is cut</a:t>
            </a:r>
          </a:p>
          <a:p>
            <a:r>
              <a:rPr lang="en-IE" sz="2000" b="1" i="1" dirty="0"/>
              <a:t>Depth of Engagement</a:t>
            </a:r>
          </a:p>
          <a:p>
            <a:pPr>
              <a:buFontTx/>
              <a:buChar char="-"/>
            </a:pPr>
            <a:r>
              <a:rPr lang="en-IE" dirty="0"/>
              <a:t>Is it speed dating rather than in-depth career advice?</a:t>
            </a:r>
          </a:p>
          <a:p>
            <a:pPr>
              <a:buFontTx/>
              <a:buChar char="-"/>
            </a:pPr>
            <a:r>
              <a:rPr lang="en-IE" dirty="0"/>
              <a:t>Are clients met ‘where they’re at’?</a:t>
            </a:r>
          </a:p>
          <a:p>
            <a:r>
              <a:rPr lang="en-IE" i="1" dirty="0" smtClean="0"/>
              <a:t>* </a:t>
            </a:r>
            <a:r>
              <a:rPr lang="en-IE" sz="1200" i="1" dirty="0" smtClean="0"/>
              <a:t>NEETS = Young people not in employment, education or training</a:t>
            </a:r>
            <a:endParaRPr lang="en-IE" sz="1200" i="1" dirty="0"/>
          </a:p>
        </p:txBody>
      </p:sp>
    </p:spTree>
    <p:extLst>
      <p:ext uri="{BB962C8B-B14F-4D97-AF65-F5344CB8AC3E}">
        <p14:creationId xmlns:p14="http://schemas.microsoft.com/office/powerpoint/2010/main" val="32372167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b="1" dirty="0" smtClean="0"/>
              <a:t>Key Themes</a:t>
            </a:r>
            <a:br>
              <a:rPr lang="en-IE" b="1" dirty="0" smtClean="0"/>
            </a:br>
            <a:r>
              <a:rPr lang="en-IE" sz="2700" b="1" i="1" dirty="0" smtClean="0"/>
              <a:t>Engagement of Employment Support Services with Employers</a:t>
            </a:r>
            <a:endParaRPr lang="en-IE" sz="2700" b="1" i="1" dirty="0"/>
          </a:p>
        </p:txBody>
      </p:sp>
      <p:sp>
        <p:nvSpPr>
          <p:cNvPr id="8" name="Content Placeholder 7"/>
          <p:cNvSpPr>
            <a:spLocks noGrp="1"/>
          </p:cNvSpPr>
          <p:nvPr>
            <p:ph idx="1"/>
          </p:nvPr>
        </p:nvSpPr>
        <p:spPr/>
        <p:txBody>
          <a:bodyPr/>
          <a:lstStyle/>
          <a:p>
            <a:r>
              <a:rPr lang="en-IE" dirty="0" smtClean="0"/>
              <a:t>Strongest by               , weakest by </a:t>
            </a:r>
          </a:p>
          <a:p>
            <a:r>
              <a:rPr lang="en-IE" dirty="0" smtClean="0"/>
              <a:t>Issues around data that can be shared with employers, and speed of responsiveness</a:t>
            </a:r>
          </a:p>
          <a:p>
            <a:r>
              <a:rPr lang="en-IE" dirty="0" smtClean="0"/>
              <a:t>Not all training providers engaged comprehensively with employers</a:t>
            </a:r>
            <a:endParaRPr lang="en-IE"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2200" y="1533451"/>
            <a:ext cx="1148676" cy="643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1647" y="1622892"/>
            <a:ext cx="1080120" cy="553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93390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b="1" dirty="0" smtClean="0"/>
              <a:t>Key Themes</a:t>
            </a:r>
            <a:br>
              <a:rPr lang="en-IE" b="1" dirty="0" smtClean="0"/>
            </a:br>
            <a:r>
              <a:rPr lang="en-IE" sz="3100" b="1" i="1" dirty="0" smtClean="0"/>
              <a:t>Employment Opportunities</a:t>
            </a:r>
            <a:endParaRPr lang="en-IE" sz="3100" b="1" i="1" dirty="0"/>
          </a:p>
        </p:txBody>
      </p:sp>
      <p:sp>
        <p:nvSpPr>
          <p:cNvPr id="3" name="Text Placeholder 2"/>
          <p:cNvSpPr>
            <a:spLocks noGrp="1"/>
          </p:cNvSpPr>
          <p:nvPr>
            <p:ph type="body" idx="1"/>
          </p:nvPr>
        </p:nvSpPr>
        <p:spPr>
          <a:xfrm>
            <a:off x="539552" y="1556792"/>
            <a:ext cx="4040188" cy="639762"/>
          </a:xfrm>
        </p:spPr>
        <p:txBody>
          <a:bodyPr>
            <a:normAutofit fontScale="25000" lnSpcReduction="20000"/>
          </a:bodyPr>
          <a:lstStyle/>
          <a:p>
            <a:endParaRPr lang="en-IE" dirty="0" smtClean="0"/>
          </a:p>
          <a:p>
            <a:endParaRPr lang="en-IE" dirty="0"/>
          </a:p>
          <a:p>
            <a:r>
              <a:rPr lang="en-IE" sz="9600" dirty="0" smtClean="0"/>
              <a:t>Types of employees sought:</a:t>
            </a:r>
            <a:endParaRPr lang="en-IE" sz="9600" dirty="0"/>
          </a:p>
        </p:txBody>
      </p:sp>
      <p:sp>
        <p:nvSpPr>
          <p:cNvPr id="4" name="Content Placeholder 3"/>
          <p:cNvSpPr>
            <a:spLocks noGrp="1"/>
          </p:cNvSpPr>
          <p:nvPr>
            <p:ph sz="half" idx="2"/>
          </p:nvPr>
        </p:nvSpPr>
        <p:spPr>
          <a:xfrm>
            <a:off x="539552" y="2420888"/>
            <a:ext cx="4040188" cy="2985195"/>
          </a:xfrm>
        </p:spPr>
        <p:txBody>
          <a:bodyPr/>
          <a:lstStyle/>
          <a:p>
            <a:r>
              <a:rPr lang="en-IE" dirty="0" smtClean="0"/>
              <a:t>Motivated, good work ethic, good inter-personal skills</a:t>
            </a:r>
          </a:p>
          <a:p>
            <a:r>
              <a:rPr lang="en-IE" dirty="0" smtClean="0"/>
              <a:t>Particular qualifications were sometimes sought</a:t>
            </a:r>
          </a:p>
          <a:p>
            <a:endParaRPr lang="en-IE" dirty="0"/>
          </a:p>
        </p:txBody>
      </p:sp>
      <p:sp>
        <p:nvSpPr>
          <p:cNvPr id="5" name="Text Placeholder 4"/>
          <p:cNvSpPr>
            <a:spLocks noGrp="1"/>
          </p:cNvSpPr>
          <p:nvPr>
            <p:ph type="body" sz="quarter" idx="3"/>
          </p:nvPr>
        </p:nvSpPr>
        <p:spPr/>
        <p:txBody>
          <a:bodyPr/>
          <a:lstStyle/>
          <a:p>
            <a:r>
              <a:rPr lang="en-IE" dirty="0" smtClean="0"/>
              <a:t>Recruitment processes:</a:t>
            </a:r>
            <a:endParaRPr lang="en-IE" dirty="0"/>
          </a:p>
        </p:txBody>
      </p:sp>
      <p:sp>
        <p:nvSpPr>
          <p:cNvPr id="6" name="Content Placeholder 5"/>
          <p:cNvSpPr>
            <a:spLocks noGrp="1"/>
          </p:cNvSpPr>
          <p:nvPr>
            <p:ph sz="quarter" idx="4"/>
          </p:nvPr>
        </p:nvSpPr>
        <p:spPr>
          <a:xfrm>
            <a:off x="4644008" y="2420888"/>
            <a:ext cx="4041775" cy="3951288"/>
          </a:xfrm>
        </p:spPr>
        <p:txBody>
          <a:bodyPr/>
          <a:lstStyle/>
          <a:p>
            <a:r>
              <a:rPr lang="en-IE" dirty="0" smtClean="0"/>
              <a:t>Diverse and changing, ranging from online to word-of-mouth</a:t>
            </a:r>
          </a:p>
          <a:p>
            <a:r>
              <a:rPr lang="en-IE" dirty="0" smtClean="0"/>
              <a:t>Dropping in CVs not effective</a:t>
            </a:r>
          </a:p>
          <a:p>
            <a:r>
              <a:rPr lang="en-IE" dirty="0" smtClean="0"/>
              <a:t>Those with poor IT skills/access not well equipped for online recruitment</a:t>
            </a:r>
            <a:endParaRPr lang="en-IE" dirty="0"/>
          </a:p>
        </p:txBody>
      </p:sp>
    </p:spTree>
    <p:extLst>
      <p:ext uri="{BB962C8B-B14F-4D97-AF65-F5344CB8AC3E}">
        <p14:creationId xmlns:p14="http://schemas.microsoft.com/office/powerpoint/2010/main" val="35468182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b="1" dirty="0" smtClean="0"/>
              <a:t>Key Themes</a:t>
            </a:r>
            <a:br>
              <a:rPr lang="en-IE" b="1" dirty="0" smtClean="0"/>
            </a:br>
            <a:r>
              <a:rPr lang="en-IE" sz="3100" b="1" i="1" dirty="0" smtClean="0"/>
              <a:t>Employment Issues</a:t>
            </a:r>
            <a:endParaRPr lang="en-IE" sz="3100" b="1" i="1" dirty="0"/>
          </a:p>
        </p:txBody>
      </p:sp>
      <p:sp>
        <p:nvSpPr>
          <p:cNvPr id="3" name="Text Placeholder 2"/>
          <p:cNvSpPr>
            <a:spLocks noGrp="1"/>
          </p:cNvSpPr>
          <p:nvPr>
            <p:ph type="body" idx="1"/>
          </p:nvPr>
        </p:nvSpPr>
        <p:spPr>
          <a:xfrm>
            <a:off x="539552" y="1556792"/>
            <a:ext cx="4040188" cy="639762"/>
          </a:xfrm>
        </p:spPr>
        <p:txBody>
          <a:bodyPr>
            <a:normAutofit fontScale="55000" lnSpcReduction="20000"/>
          </a:bodyPr>
          <a:lstStyle/>
          <a:p>
            <a:endParaRPr lang="en-IE" dirty="0" smtClean="0"/>
          </a:p>
          <a:p>
            <a:r>
              <a:rPr lang="en-IE" sz="4400" dirty="0" smtClean="0"/>
              <a:t>Flexible hours:</a:t>
            </a:r>
            <a:endParaRPr lang="en-IE" sz="4400" dirty="0"/>
          </a:p>
        </p:txBody>
      </p:sp>
      <p:sp>
        <p:nvSpPr>
          <p:cNvPr id="4" name="Content Placeholder 3"/>
          <p:cNvSpPr>
            <a:spLocks noGrp="1"/>
          </p:cNvSpPr>
          <p:nvPr>
            <p:ph sz="half" idx="2"/>
          </p:nvPr>
        </p:nvSpPr>
        <p:spPr>
          <a:xfrm>
            <a:off x="539552" y="2420888"/>
            <a:ext cx="4040188" cy="2985195"/>
          </a:xfrm>
        </p:spPr>
        <p:txBody>
          <a:bodyPr>
            <a:normAutofit/>
          </a:bodyPr>
          <a:lstStyle/>
          <a:p>
            <a:r>
              <a:rPr lang="en-IE" sz="2000" dirty="0" smtClean="0"/>
              <a:t>Some sectors offered mainly flexible hours</a:t>
            </a:r>
          </a:p>
          <a:p>
            <a:r>
              <a:rPr lang="en-IE" sz="2000" dirty="0" smtClean="0"/>
              <a:t>This led to unpredictable pay, and was problematic for main household income earners</a:t>
            </a:r>
          </a:p>
          <a:p>
            <a:r>
              <a:rPr lang="en-IE" sz="2000" dirty="0" smtClean="0"/>
              <a:t>Combining irregular hours with FIS/Jobseekers Allowance was problematic for main income earners, &amp; employers</a:t>
            </a:r>
            <a:endParaRPr lang="en-IE" sz="2000" dirty="0"/>
          </a:p>
        </p:txBody>
      </p:sp>
      <p:sp>
        <p:nvSpPr>
          <p:cNvPr id="5" name="Text Placeholder 4"/>
          <p:cNvSpPr>
            <a:spLocks noGrp="1"/>
          </p:cNvSpPr>
          <p:nvPr>
            <p:ph type="body" sz="quarter" idx="3"/>
          </p:nvPr>
        </p:nvSpPr>
        <p:spPr/>
        <p:txBody>
          <a:bodyPr/>
          <a:lstStyle/>
          <a:p>
            <a:r>
              <a:rPr lang="en-IE" dirty="0" smtClean="0"/>
              <a:t>Self-employment:</a:t>
            </a:r>
            <a:endParaRPr lang="en-IE" dirty="0"/>
          </a:p>
        </p:txBody>
      </p:sp>
      <p:sp>
        <p:nvSpPr>
          <p:cNvPr id="6" name="Content Placeholder 5"/>
          <p:cNvSpPr>
            <a:spLocks noGrp="1"/>
          </p:cNvSpPr>
          <p:nvPr>
            <p:ph sz="quarter" idx="4"/>
          </p:nvPr>
        </p:nvSpPr>
        <p:spPr>
          <a:xfrm>
            <a:off x="4644008" y="2420888"/>
            <a:ext cx="4041775" cy="3951288"/>
          </a:xfrm>
        </p:spPr>
        <p:txBody>
          <a:bodyPr>
            <a:normAutofit/>
          </a:bodyPr>
          <a:lstStyle/>
          <a:p>
            <a:r>
              <a:rPr lang="en-IE" sz="2000" dirty="0" smtClean="0"/>
              <a:t>Some interviewees had unsuccessfully tried to set up their own business</a:t>
            </a:r>
          </a:p>
          <a:p>
            <a:r>
              <a:rPr lang="en-IE" sz="2000" dirty="0" smtClean="0"/>
              <a:t>Most lacked the finance to do so</a:t>
            </a:r>
          </a:p>
          <a:p>
            <a:r>
              <a:rPr lang="en-IE" sz="2000" dirty="0" smtClean="0"/>
              <a:t>Some bogus self-employment</a:t>
            </a:r>
            <a:endParaRPr lang="en-IE" sz="2000" dirty="0"/>
          </a:p>
        </p:txBody>
      </p:sp>
    </p:spTree>
    <p:extLst>
      <p:ext uri="{BB962C8B-B14F-4D97-AF65-F5344CB8AC3E}">
        <p14:creationId xmlns:p14="http://schemas.microsoft.com/office/powerpoint/2010/main" val="21538014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b="1" dirty="0" smtClean="0"/>
              <a:t>Key Themes</a:t>
            </a:r>
            <a:br>
              <a:rPr lang="en-IE" b="1" dirty="0" smtClean="0"/>
            </a:br>
            <a:r>
              <a:rPr lang="en-IE" sz="3100" b="1" i="1" dirty="0" smtClean="0"/>
              <a:t>Moving from welfare to work (1)</a:t>
            </a:r>
            <a:endParaRPr lang="en-IE" sz="3100" b="1" i="1" dirty="0"/>
          </a:p>
        </p:txBody>
      </p:sp>
      <p:sp>
        <p:nvSpPr>
          <p:cNvPr id="4" name="Content Placeholder 3"/>
          <p:cNvSpPr>
            <a:spLocks noGrp="1"/>
          </p:cNvSpPr>
          <p:nvPr>
            <p:ph idx="1"/>
          </p:nvPr>
        </p:nvSpPr>
        <p:spPr/>
        <p:txBody>
          <a:bodyPr>
            <a:normAutofit/>
          </a:bodyPr>
          <a:lstStyle/>
          <a:p>
            <a:pPr marL="0" indent="0">
              <a:buNone/>
            </a:pPr>
            <a:r>
              <a:rPr lang="en-IE" sz="2000" b="1" i="1" dirty="0" smtClean="0"/>
              <a:t>Challenges</a:t>
            </a:r>
          </a:p>
          <a:p>
            <a:r>
              <a:rPr lang="en-IE" sz="2000" dirty="0" smtClean="0"/>
              <a:t>Some interviewees very far from the labour market</a:t>
            </a:r>
          </a:p>
          <a:p>
            <a:pPr lvl="1"/>
            <a:r>
              <a:rPr lang="en-IE" sz="1600" dirty="0" smtClean="0"/>
              <a:t>Literacy difficulties, discrimination, trauma, addiction</a:t>
            </a:r>
          </a:p>
          <a:p>
            <a:r>
              <a:rPr lang="en-IE" sz="2000" dirty="0" smtClean="0"/>
              <a:t>Some interviewees closer to the labour market but other issues</a:t>
            </a:r>
          </a:p>
          <a:p>
            <a:pPr lvl="1"/>
            <a:r>
              <a:rPr lang="en-IE" sz="1600" dirty="0" smtClean="0"/>
              <a:t>Lack of confidence or motivation</a:t>
            </a:r>
          </a:p>
          <a:p>
            <a:pPr lvl="1"/>
            <a:r>
              <a:rPr lang="en-IE" sz="1600" dirty="0" smtClean="0"/>
              <a:t>Mental health difficulties</a:t>
            </a:r>
          </a:p>
          <a:p>
            <a:r>
              <a:rPr lang="en-IE" sz="2000" dirty="0" smtClean="0"/>
              <a:t>Rules of payment</a:t>
            </a:r>
          </a:p>
          <a:p>
            <a:pPr lvl="1"/>
            <a:r>
              <a:rPr lang="en-IE" sz="1600" dirty="0" smtClean="0"/>
              <a:t>Difficult to find training/employment which is below the number of hours a welfare recipient is allowed to train/work per week</a:t>
            </a:r>
          </a:p>
          <a:p>
            <a:r>
              <a:rPr lang="en-IE" sz="2000" dirty="0" smtClean="0"/>
              <a:t>Extent to which income from work replaces welfare income</a:t>
            </a:r>
          </a:p>
          <a:p>
            <a:pPr lvl="1"/>
            <a:r>
              <a:rPr lang="en-IE" sz="1600" dirty="0" smtClean="0"/>
              <a:t>Minimum wage employment does not always cover the costs of a family with a number of dependents</a:t>
            </a:r>
          </a:p>
          <a:p>
            <a:pPr lvl="1"/>
            <a:r>
              <a:rPr lang="en-IE" sz="1600" dirty="0" smtClean="0"/>
              <a:t>This issue is aggravated when working hours are uncertain</a:t>
            </a:r>
          </a:p>
          <a:p>
            <a:pPr lvl="1"/>
            <a:r>
              <a:rPr lang="en-IE" sz="1600" dirty="0" smtClean="0"/>
              <a:t>Costs of housing, childcare and medical expenses a factor</a:t>
            </a:r>
          </a:p>
          <a:p>
            <a:pPr lvl="1"/>
            <a:endParaRPr lang="en-IE" sz="1600" dirty="0"/>
          </a:p>
        </p:txBody>
      </p:sp>
    </p:spTree>
    <p:extLst>
      <p:ext uri="{BB962C8B-B14F-4D97-AF65-F5344CB8AC3E}">
        <p14:creationId xmlns:p14="http://schemas.microsoft.com/office/powerpoint/2010/main" val="32141681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b="1" dirty="0" smtClean="0"/>
              <a:t>Key Themes</a:t>
            </a:r>
            <a:br>
              <a:rPr lang="en-IE" b="1" dirty="0" smtClean="0"/>
            </a:br>
            <a:r>
              <a:rPr lang="en-IE" sz="3100" b="1" i="1" dirty="0" smtClean="0"/>
              <a:t>Moving from welfare to work (2)</a:t>
            </a:r>
            <a:endParaRPr lang="en-IE" sz="3100" b="1" i="1" dirty="0"/>
          </a:p>
        </p:txBody>
      </p:sp>
      <p:sp>
        <p:nvSpPr>
          <p:cNvPr id="4" name="Content Placeholder 3"/>
          <p:cNvSpPr>
            <a:spLocks noGrp="1"/>
          </p:cNvSpPr>
          <p:nvPr>
            <p:ph idx="1"/>
          </p:nvPr>
        </p:nvSpPr>
        <p:spPr>
          <a:xfrm>
            <a:off x="431032" y="1628800"/>
            <a:ext cx="8712968" cy="4637112"/>
          </a:xfrm>
        </p:spPr>
        <p:txBody>
          <a:bodyPr>
            <a:normAutofit fontScale="92500" lnSpcReduction="20000"/>
          </a:bodyPr>
          <a:lstStyle/>
          <a:p>
            <a:pPr marL="0" indent="0">
              <a:buNone/>
            </a:pPr>
            <a:r>
              <a:rPr lang="en-IE" sz="2000" b="1" i="1" dirty="0" smtClean="0"/>
              <a:t>Housing</a:t>
            </a:r>
          </a:p>
          <a:p>
            <a:pPr>
              <a:buFontTx/>
              <a:buChar char="-"/>
            </a:pPr>
            <a:r>
              <a:rPr lang="en-IE" sz="2000" dirty="0" smtClean="0"/>
              <a:t>Cost of housing can be a barrier, especially those in private rented accommodation</a:t>
            </a:r>
          </a:p>
          <a:p>
            <a:pPr>
              <a:buFontTx/>
              <a:buChar char="-"/>
            </a:pPr>
            <a:r>
              <a:rPr lang="en-IE" sz="2000" dirty="0" smtClean="0"/>
              <a:t>HAP (Housing Assistance Payment) will help but supply of housing an issue</a:t>
            </a:r>
          </a:p>
          <a:p>
            <a:pPr marL="0" indent="0">
              <a:buNone/>
            </a:pPr>
            <a:r>
              <a:rPr lang="en-IE" sz="2000" b="1" i="1" dirty="0" smtClean="0"/>
              <a:t>Childcare</a:t>
            </a:r>
          </a:p>
          <a:p>
            <a:pPr>
              <a:buFontTx/>
              <a:buChar char="-"/>
            </a:pPr>
            <a:r>
              <a:rPr lang="en-IE" sz="2000" dirty="0"/>
              <a:t>A</a:t>
            </a:r>
            <a:r>
              <a:rPr lang="en-IE" sz="2000" dirty="0" smtClean="0"/>
              <a:t>ffordable, accessible childcare required</a:t>
            </a:r>
          </a:p>
          <a:p>
            <a:pPr>
              <a:buFontTx/>
              <a:buChar char="-"/>
            </a:pPr>
            <a:r>
              <a:rPr lang="en-IE" sz="2000" dirty="0" smtClean="0"/>
              <a:t>After-school care often not available; nor during school holidays</a:t>
            </a:r>
          </a:p>
          <a:p>
            <a:pPr marL="0" indent="0">
              <a:buNone/>
            </a:pPr>
            <a:r>
              <a:rPr lang="en-IE" sz="2000" b="1" i="1" dirty="0" smtClean="0"/>
              <a:t>Medical costs</a:t>
            </a:r>
          </a:p>
          <a:p>
            <a:pPr>
              <a:buFontTx/>
              <a:buChar char="-"/>
            </a:pPr>
            <a:r>
              <a:rPr lang="en-IE" sz="2000" dirty="0" smtClean="0"/>
              <a:t>Costs of medical treatment an issue for some in taking up a job</a:t>
            </a:r>
          </a:p>
          <a:p>
            <a:pPr>
              <a:buFontTx/>
              <a:buChar char="-"/>
            </a:pPr>
            <a:r>
              <a:rPr lang="en-IE" sz="2000" dirty="0" smtClean="0"/>
              <a:t>Can retain medical card for up to 3 years but not everyone knows this</a:t>
            </a:r>
          </a:p>
          <a:p>
            <a:pPr>
              <a:buFontTx/>
              <a:buChar char="-"/>
            </a:pPr>
            <a:r>
              <a:rPr lang="en-IE" sz="2000" dirty="0" smtClean="0"/>
              <a:t>Longer access to a medical card may be required for chronic  or recurring conditions</a:t>
            </a:r>
          </a:p>
          <a:p>
            <a:pPr marL="0" indent="0">
              <a:buNone/>
            </a:pPr>
            <a:r>
              <a:rPr lang="en-IE" sz="2000" b="1" i="1" dirty="0" smtClean="0"/>
              <a:t>Transport &amp; IT</a:t>
            </a:r>
          </a:p>
          <a:p>
            <a:pPr>
              <a:buFontTx/>
              <a:buChar char="-"/>
            </a:pPr>
            <a:r>
              <a:rPr lang="en-IE" sz="2000" dirty="0" smtClean="0"/>
              <a:t>Transport to jobs can be expensive on a low income</a:t>
            </a:r>
          </a:p>
          <a:p>
            <a:pPr>
              <a:buFontTx/>
              <a:buChar char="-"/>
            </a:pPr>
            <a:r>
              <a:rPr lang="en-IE" sz="2000" dirty="0" smtClean="0"/>
              <a:t>Lack of access to IT can limit people’s capacity to apply for jobs online, to take up training, and to connect to other online services</a:t>
            </a:r>
          </a:p>
          <a:p>
            <a:pPr marL="0" indent="0">
              <a:buNone/>
            </a:pPr>
            <a:endParaRPr lang="en-IE" sz="2000" b="1" i="1" dirty="0"/>
          </a:p>
          <a:p>
            <a:pPr marL="0" indent="0">
              <a:buNone/>
            </a:pPr>
            <a:endParaRPr lang="en-IE" sz="2000" b="1" i="1" dirty="0" smtClean="0"/>
          </a:p>
          <a:p>
            <a:pPr lvl="1"/>
            <a:endParaRPr lang="en-IE" sz="1600" dirty="0"/>
          </a:p>
        </p:txBody>
      </p:sp>
    </p:spTree>
    <p:extLst>
      <p:ext uri="{BB962C8B-B14F-4D97-AF65-F5344CB8AC3E}">
        <p14:creationId xmlns:p14="http://schemas.microsoft.com/office/powerpoint/2010/main" val="26714935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b="1" dirty="0" smtClean="0"/>
              <a:t>Key Themes</a:t>
            </a:r>
            <a:br>
              <a:rPr lang="en-IE" b="1" dirty="0" smtClean="0"/>
            </a:br>
            <a:r>
              <a:rPr lang="en-IE" sz="3100" b="1" i="1" dirty="0" smtClean="0"/>
              <a:t>Moving from welfare to work (3)</a:t>
            </a:r>
            <a:endParaRPr lang="en-IE" sz="3100" b="1" i="1" dirty="0"/>
          </a:p>
        </p:txBody>
      </p:sp>
      <p:sp>
        <p:nvSpPr>
          <p:cNvPr id="4" name="Content Placeholder 3"/>
          <p:cNvSpPr>
            <a:spLocks noGrp="1"/>
          </p:cNvSpPr>
          <p:nvPr>
            <p:ph idx="1"/>
          </p:nvPr>
        </p:nvSpPr>
        <p:spPr>
          <a:xfrm>
            <a:off x="457200" y="1600200"/>
            <a:ext cx="8229600" cy="4637112"/>
          </a:xfrm>
        </p:spPr>
        <p:txBody>
          <a:bodyPr>
            <a:normAutofit fontScale="92500" lnSpcReduction="10000"/>
          </a:bodyPr>
          <a:lstStyle/>
          <a:p>
            <a:pPr marL="0" indent="0">
              <a:buNone/>
            </a:pPr>
            <a:r>
              <a:rPr lang="en-IE" sz="2000" b="1" i="1" dirty="0" smtClean="0"/>
              <a:t>Supports available to support the transition from welfare to work</a:t>
            </a:r>
          </a:p>
          <a:p>
            <a:r>
              <a:rPr lang="en-IE" sz="2000" dirty="0" smtClean="0"/>
              <a:t>Family Income Supplement (now Working Family Payment)</a:t>
            </a:r>
          </a:p>
          <a:p>
            <a:r>
              <a:rPr lang="en-IE" sz="2000" dirty="0" smtClean="0"/>
              <a:t>Back to Work Family Dividend</a:t>
            </a:r>
          </a:p>
          <a:p>
            <a:r>
              <a:rPr lang="en-IE" sz="2000" dirty="0" smtClean="0"/>
              <a:t>HAP (Housing Assistance Payment)</a:t>
            </a:r>
          </a:p>
          <a:p>
            <a:r>
              <a:rPr lang="en-IE" sz="2000" dirty="0" smtClean="0"/>
              <a:t>Affordable Childcare Scheme</a:t>
            </a:r>
          </a:p>
          <a:p>
            <a:r>
              <a:rPr lang="en-IE" sz="2000" dirty="0" smtClean="0"/>
              <a:t>Retention of the medical card for 3 years</a:t>
            </a:r>
          </a:p>
          <a:p>
            <a:pPr>
              <a:buFont typeface="Wingdings" panose="05000000000000000000" pitchFamily="2" charset="2"/>
              <a:buChar char="v"/>
            </a:pPr>
            <a:r>
              <a:rPr lang="en-IE" sz="2000" b="1" dirty="0" smtClean="0"/>
              <a:t>Awareness of some of these supports low </a:t>
            </a:r>
          </a:p>
          <a:p>
            <a:pPr>
              <a:buFont typeface="Wingdings" panose="05000000000000000000" pitchFamily="2" charset="2"/>
              <a:buChar char="v"/>
            </a:pPr>
            <a:r>
              <a:rPr lang="en-IE" sz="2000" b="1" dirty="0" smtClean="0"/>
              <a:t>Can be delays in processing applications</a:t>
            </a:r>
          </a:p>
          <a:p>
            <a:pPr>
              <a:buFont typeface="Wingdings" panose="05000000000000000000" pitchFamily="2" charset="2"/>
              <a:buChar char="v"/>
            </a:pPr>
            <a:r>
              <a:rPr lang="en-IE" sz="2000" b="1" dirty="0" smtClean="0"/>
              <a:t>Uncertainty about final income can make people fearful of making the transition to come off welfare</a:t>
            </a:r>
          </a:p>
          <a:p>
            <a:pPr>
              <a:buFont typeface="Wingdings" panose="05000000000000000000" pitchFamily="2" charset="2"/>
              <a:buChar char="v"/>
            </a:pPr>
            <a:endParaRPr lang="en-IE" sz="2000" b="1" dirty="0"/>
          </a:p>
          <a:p>
            <a:pPr marL="0" indent="0">
              <a:buNone/>
            </a:pPr>
            <a:r>
              <a:rPr lang="en-IE" sz="2000" b="1" i="1" dirty="0" smtClean="0"/>
              <a:t>Employment Support Programmes can help provide work experience</a:t>
            </a:r>
          </a:p>
          <a:p>
            <a:r>
              <a:rPr lang="en-IE" sz="2000" dirty="0" smtClean="0"/>
              <a:t>For example, CE, </a:t>
            </a:r>
            <a:r>
              <a:rPr lang="en-IE" sz="2000" dirty="0" err="1" smtClean="0"/>
              <a:t>Tús</a:t>
            </a:r>
            <a:r>
              <a:rPr lang="en-IE" sz="2000" dirty="0" smtClean="0"/>
              <a:t>, (</a:t>
            </a:r>
            <a:r>
              <a:rPr lang="en-IE" sz="2000" dirty="0" err="1" smtClean="0"/>
              <a:t>JobBridge</a:t>
            </a:r>
            <a:r>
              <a:rPr lang="en-IE" sz="2000" dirty="0" smtClean="0"/>
              <a:t> – now closed)</a:t>
            </a:r>
          </a:p>
          <a:p>
            <a:r>
              <a:rPr lang="en-IE" sz="2000" dirty="0" smtClean="0"/>
              <a:t>But not always well linked to employment opportunities</a:t>
            </a:r>
          </a:p>
          <a:p>
            <a:pPr>
              <a:buFont typeface="Wingdings" panose="05000000000000000000" pitchFamily="2" charset="2"/>
              <a:buChar char="v"/>
            </a:pPr>
            <a:endParaRPr lang="en-IE" sz="2000" dirty="0"/>
          </a:p>
          <a:p>
            <a:pPr marL="0" indent="0">
              <a:buNone/>
            </a:pPr>
            <a:endParaRPr lang="en-IE" sz="2000" b="1" i="1" dirty="0" smtClean="0"/>
          </a:p>
          <a:p>
            <a:pPr lvl="1"/>
            <a:endParaRPr lang="en-IE" sz="1600" dirty="0"/>
          </a:p>
        </p:txBody>
      </p:sp>
    </p:spTree>
    <p:extLst>
      <p:ext uri="{BB962C8B-B14F-4D97-AF65-F5344CB8AC3E}">
        <p14:creationId xmlns:p14="http://schemas.microsoft.com/office/powerpoint/2010/main" val="28587090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b="1" dirty="0" smtClean="0"/>
              <a:t>Key Themes</a:t>
            </a:r>
            <a:br>
              <a:rPr lang="en-IE" b="1" dirty="0" smtClean="0"/>
            </a:br>
            <a:r>
              <a:rPr lang="en-IE" sz="3100" b="1" i="1" dirty="0" smtClean="0"/>
              <a:t>Education and Training (1)</a:t>
            </a:r>
            <a:endParaRPr lang="en-IE" sz="3100" b="1" i="1" dirty="0"/>
          </a:p>
        </p:txBody>
      </p:sp>
      <p:sp>
        <p:nvSpPr>
          <p:cNvPr id="4" name="Content Placeholder 3"/>
          <p:cNvSpPr>
            <a:spLocks noGrp="1"/>
          </p:cNvSpPr>
          <p:nvPr>
            <p:ph idx="1"/>
          </p:nvPr>
        </p:nvSpPr>
        <p:spPr>
          <a:xfrm>
            <a:off x="457200" y="1600200"/>
            <a:ext cx="8229600" cy="4637112"/>
          </a:xfrm>
        </p:spPr>
        <p:txBody>
          <a:bodyPr>
            <a:normAutofit/>
          </a:bodyPr>
          <a:lstStyle/>
          <a:p>
            <a:pPr marL="0" indent="0">
              <a:buNone/>
            </a:pPr>
            <a:r>
              <a:rPr lang="en-IE" sz="2000" b="1" i="1" dirty="0" smtClean="0"/>
              <a:t>Education</a:t>
            </a:r>
          </a:p>
          <a:p>
            <a:r>
              <a:rPr lang="en-IE" sz="2000" dirty="0"/>
              <a:t>L</a:t>
            </a:r>
            <a:r>
              <a:rPr lang="en-IE" sz="2000" dirty="0" smtClean="0"/>
              <a:t>ow educational levels, and in some cases literacy difficulties, puts people at a disadvantage when competing for jobs</a:t>
            </a:r>
          </a:p>
          <a:p>
            <a:r>
              <a:rPr lang="en-IE" sz="2000" dirty="0" smtClean="0"/>
              <a:t>Early school leaving remains an issue in disadvantaged areas, related to</a:t>
            </a:r>
          </a:p>
          <a:p>
            <a:pPr lvl="1"/>
            <a:r>
              <a:rPr lang="en-IE" sz="1600" dirty="0" smtClean="0"/>
              <a:t>Lack of parental engagement and capacity</a:t>
            </a:r>
          </a:p>
          <a:p>
            <a:pPr lvl="1"/>
            <a:r>
              <a:rPr lang="en-IE" sz="1600" dirty="0" smtClean="0"/>
              <a:t>Overly strict school disciplinary policies (in a small number of schools)</a:t>
            </a:r>
          </a:p>
          <a:p>
            <a:pPr lvl="1"/>
            <a:r>
              <a:rPr lang="en-IE" sz="1600" dirty="0" smtClean="0"/>
              <a:t>Lack of role models among the teaching staff</a:t>
            </a:r>
          </a:p>
          <a:p>
            <a:pPr lvl="1"/>
            <a:r>
              <a:rPr lang="en-IE" sz="1600" dirty="0" smtClean="0"/>
              <a:t>Lack of support for mental health difficulties</a:t>
            </a:r>
          </a:p>
          <a:p>
            <a:pPr lvl="1"/>
            <a:r>
              <a:rPr lang="en-IE" sz="1600" dirty="0" smtClean="0"/>
              <a:t>Curriculum that some find difficult to engage with</a:t>
            </a:r>
          </a:p>
          <a:p>
            <a:pPr lvl="1"/>
            <a:r>
              <a:rPr lang="en-IE" sz="1600" dirty="0" smtClean="0"/>
              <a:t>Attraction of a job, even if low paid</a:t>
            </a:r>
          </a:p>
          <a:p>
            <a:r>
              <a:rPr lang="en-IE" sz="2000" dirty="0" smtClean="0"/>
              <a:t>Low status of further education and training (compared to higher education)</a:t>
            </a:r>
          </a:p>
          <a:p>
            <a:r>
              <a:rPr lang="en-IE" sz="2000" dirty="0"/>
              <a:t>Rates of lifelong learning are low, particularly for low skilled</a:t>
            </a:r>
          </a:p>
          <a:p>
            <a:endParaRPr lang="en-IE" sz="2000" dirty="0" smtClean="0"/>
          </a:p>
          <a:p>
            <a:pPr lvl="1"/>
            <a:endParaRPr lang="en-IE" sz="1600" dirty="0"/>
          </a:p>
          <a:p>
            <a:pPr marL="0" indent="0">
              <a:buNone/>
            </a:pPr>
            <a:endParaRPr lang="en-IE" sz="2000" b="1" i="1" dirty="0" smtClean="0"/>
          </a:p>
          <a:p>
            <a:pPr lvl="1"/>
            <a:endParaRPr lang="en-IE" sz="1600" dirty="0"/>
          </a:p>
        </p:txBody>
      </p:sp>
    </p:spTree>
    <p:extLst>
      <p:ext uri="{BB962C8B-B14F-4D97-AF65-F5344CB8AC3E}">
        <p14:creationId xmlns:p14="http://schemas.microsoft.com/office/powerpoint/2010/main" val="21279752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b="1" dirty="0" smtClean="0"/>
              <a:t>Key Themes</a:t>
            </a:r>
            <a:br>
              <a:rPr lang="en-IE" b="1" dirty="0" smtClean="0"/>
            </a:br>
            <a:r>
              <a:rPr lang="en-IE" sz="3100" b="1" i="1" dirty="0" smtClean="0"/>
              <a:t>Education and Training (2)</a:t>
            </a:r>
            <a:endParaRPr lang="en-IE" sz="3100" b="1" i="1" dirty="0"/>
          </a:p>
        </p:txBody>
      </p:sp>
      <p:sp>
        <p:nvSpPr>
          <p:cNvPr id="4" name="Content Placeholder 3"/>
          <p:cNvSpPr>
            <a:spLocks noGrp="1"/>
          </p:cNvSpPr>
          <p:nvPr>
            <p:ph idx="1"/>
          </p:nvPr>
        </p:nvSpPr>
        <p:spPr>
          <a:xfrm>
            <a:off x="457200" y="1600200"/>
            <a:ext cx="8229600" cy="4637112"/>
          </a:xfrm>
        </p:spPr>
        <p:txBody>
          <a:bodyPr>
            <a:normAutofit/>
          </a:bodyPr>
          <a:lstStyle/>
          <a:p>
            <a:pPr marL="0" indent="0">
              <a:buNone/>
            </a:pPr>
            <a:r>
              <a:rPr lang="en-IE" sz="2000" b="1" i="1" dirty="0" smtClean="0"/>
              <a:t>Training</a:t>
            </a:r>
          </a:p>
          <a:p>
            <a:r>
              <a:rPr lang="en-IE" sz="2000" dirty="0" smtClean="0"/>
              <a:t>Training offered to nearly all jobseekers via </a:t>
            </a:r>
            <a:r>
              <a:rPr lang="en-IE" sz="2000" dirty="0" err="1" smtClean="0"/>
              <a:t>Intreo</a:t>
            </a:r>
            <a:endParaRPr lang="en-IE" sz="2000" dirty="0" smtClean="0"/>
          </a:p>
          <a:p>
            <a:r>
              <a:rPr lang="en-IE" sz="2000" dirty="0" smtClean="0"/>
              <a:t>Complex eligibility criteria, so that some people who wish to do this training do not meet the criteria</a:t>
            </a:r>
          </a:p>
          <a:p>
            <a:r>
              <a:rPr lang="en-IE" sz="2000" dirty="0" smtClean="0"/>
              <a:t>Choice – some interviewees went on courses they expressed an interest in; others felt ‘sent’ on courses, i.e. they had to go or they could have their payment cut</a:t>
            </a:r>
          </a:p>
          <a:p>
            <a:r>
              <a:rPr lang="en-IE" sz="2000" dirty="0" smtClean="0"/>
              <a:t>Limited supports to help with the costs of attending some courses</a:t>
            </a:r>
          </a:p>
          <a:p>
            <a:r>
              <a:rPr lang="en-IE" sz="2000" dirty="0" smtClean="0"/>
              <a:t>Reports of not enough places on some sought after courses</a:t>
            </a:r>
          </a:p>
          <a:p>
            <a:r>
              <a:rPr lang="en-IE" sz="2000" dirty="0" smtClean="0"/>
              <a:t>Patchy career guidance availability</a:t>
            </a:r>
          </a:p>
          <a:p>
            <a:pPr marL="0" indent="0">
              <a:buNone/>
            </a:pPr>
            <a:endParaRPr lang="en-IE" sz="2000" b="1" i="1" dirty="0"/>
          </a:p>
          <a:p>
            <a:pPr marL="0" indent="0">
              <a:buNone/>
            </a:pPr>
            <a:endParaRPr lang="en-IE" sz="2000" b="1" i="1" dirty="0" smtClean="0"/>
          </a:p>
          <a:p>
            <a:pPr lvl="1"/>
            <a:endParaRPr lang="en-IE" sz="1600" dirty="0"/>
          </a:p>
        </p:txBody>
      </p:sp>
    </p:spTree>
    <p:extLst>
      <p:ext uri="{BB962C8B-B14F-4D97-AF65-F5344CB8AC3E}">
        <p14:creationId xmlns:p14="http://schemas.microsoft.com/office/powerpoint/2010/main" val="41593341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smtClean="0"/>
              <a:t>Outline of Presentation</a:t>
            </a:r>
            <a:endParaRPr lang="en-IE" b="1" dirty="0"/>
          </a:p>
        </p:txBody>
      </p:sp>
      <p:sp>
        <p:nvSpPr>
          <p:cNvPr id="3" name="Content Placeholder 2"/>
          <p:cNvSpPr>
            <a:spLocks noGrp="1"/>
          </p:cNvSpPr>
          <p:nvPr>
            <p:ph idx="1"/>
          </p:nvPr>
        </p:nvSpPr>
        <p:spPr>
          <a:xfrm>
            <a:off x="611560" y="1556792"/>
            <a:ext cx="8229600" cy="4813995"/>
          </a:xfrm>
        </p:spPr>
        <p:txBody>
          <a:bodyPr>
            <a:normAutofit fontScale="92500" lnSpcReduction="10000"/>
          </a:bodyPr>
          <a:lstStyle/>
          <a:p>
            <a:r>
              <a:rPr lang="en-IE" b="1" dirty="0" smtClean="0"/>
              <a:t>Why focus on jobless households?</a:t>
            </a:r>
          </a:p>
          <a:p>
            <a:r>
              <a:rPr lang="en-IE" b="1" dirty="0" smtClean="0"/>
              <a:t>About the NESC Study</a:t>
            </a:r>
          </a:p>
          <a:p>
            <a:r>
              <a:rPr lang="en-IE" b="1" dirty="0" smtClean="0"/>
              <a:t>Experience of household joblessness</a:t>
            </a:r>
          </a:p>
          <a:p>
            <a:r>
              <a:rPr lang="en-IE" b="1" dirty="0" smtClean="0"/>
              <a:t>Findings – the key themes</a:t>
            </a:r>
          </a:p>
          <a:p>
            <a:pPr lvl="1"/>
            <a:r>
              <a:rPr lang="en-IE" b="1" dirty="0" smtClean="0"/>
              <a:t>Engagement with employment support services</a:t>
            </a:r>
          </a:p>
          <a:p>
            <a:pPr lvl="1"/>
            <a:r>
              <a:rPr lang="en-IE" b="1" dirty="0" smtClean="0"/>
              <a:t>Employment opportunities</a:t>
            </a:r>
          </a:p>
          <a:p>
            <a:pPr lvl="1"/>
            <a:r>
              <a:rPr lang="en-IE" b="1" dirty="0" smtClean="0"/>
              <a:t>Moving from welfare to work</a:t>
            </a:r>
          </a:p>
          <a:p>
            <a:pPr lvl="1"/>
            <a:r>
              <a:rPr lang="en-IE" b="1" dirty="0" smtClean="0"/>
              <a:t>Education and training</a:t>
            </a:r>
          </a:p>
          <a:p>
            <a:pPr lvl="1"/>
            <a:r>
              <a:rPr lang="en-IE" b="1" dirty="0" smtClean="0"/>
              <a:t>The role of institutions in service provision</a:t>
            </a:r>
          </a:p>
          <a:p>
            <a:r>
              <a:rPr lang="en-IE" b="1" dirty="0" smtClean="0"/>
              <a:t>Conclusions</a:t>
            </a:r>
            <a:endParaRPr lang="en-IE" b="1" dirty="0"/>
          </a:p>
        </p:txBody>
      </p:sp>
    </p:spTree>
    <p:extLst>
      <p:ext uri="{BB962C8B-B14F-4D97-AF65-F5344CB8AC3E}">
        <p14:creationId xmlns:p14="http://schemas.microsoft.com/office/powerpoint/2010/main" val="16502840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b="1" dirty="0" smtClean="0"/>
              <a:t>Key Themes</a:t>
            </a:r>
            <a:br>
              <a:rPr lang="en-IE" b="1" dirty="0" smtClean="0"/>
            </a:br>
            <a:r>
              <a:rPr lang="en-IE" sz="3100" b="1" dirty="0" smtClean="0"/>
              <a:t>The Role of Institutions in Service Provision</a:t>
            </a:r>
            <a:endParaRPr lang="en-IE" sz="3100" b="1" i="1" dirty="0"/>
          </a:p>
        </p:txBody>
      </p:sp>
      <p:sp>
        <p:nvSpPr>
          <p:cNvPr id="4" name="Content Placeholder 3"/>
          <p:cNvSpPr>
            <a:spLocks noGrp="1"/>
          </p:cNvSpPr>
          <p:nvPr>
            <p:ph idx="1"/>
          </p:nvPr>
        </p:nvSpPr>
        <p:spPr>
          <a:xfrm>
            <a:off x="457200" y="1600200"/>
            <a:ext cx="8229600" cy="4637112"/>
          </a:xfrm>
        </p:spPr>
        <p:txBody>
          <a:bodyPr>
            <a:normAutofit fontScale="92500" lnSpcReduction="20000"/>
          </a:bodyPr>
          <a:lstStyle/>
          <a:p>
            <a:pPr marL="0" indent="0">
              <a:buNone/>
            </a:pPr>
            <a:r>
              <a:rPr lang="en-IE" sz="2000" b="1" i="1" dirty="0" smtClean="0"/>
              <a:t>Ethos</a:t>
            </a:r>
          </a:p>
          <a:p>
            <a:r>
              <a:rPr lang="en-IE" sz="2000" dirty="0" smtClean="0"/>
              <a:t>The ethos &amp; values of an institution influence how it is perceived by those who engage with it</a:t>
            </a:r>
          </a:p>
          <a:p>
            <a:r>
              <a:rPr lang="en-IE" sz="2000" dirty="0" smtClean="0"/>
              <a:t>Trust needs to be built to ensure that people engage effectively with services</a:t>
            </a:r>
          </a:p>
          <a:p>
            <a:pPr marL="0" indent="0">
              <a:buNone/>
            </a:pPr>
            <a:r>
              <a:rPr lang="en-IE" sz="2000" b="1" i="1" dirty="0" smtClean="0"/>
              <a:t>Supports which are tailored to people’s needs</a:t>
            </a:r>
          </a:p>
          <a:p>
            <a:r>
              <a:rPr lang="en-IE" sz="2000" dirty="0" smtClean="0"/>
              <a:t>Tailored supports are key to help more vulnerable groups to progress, e.g. Travellers, African migrants, lone parents, those with literacy difficulties, </a:t>
            </a:r>
            <a:r>
              <a:rPr lang="en-IE" sz="2000" dirty="0" err="1" smtClean="0"/>
              <a:t>etc</a:t>
            </a:r>
            <a:endParaRPr lang="en-IE" sz="2000" dirty="0" smtClean="0"/>
          </a:p>
          <a:p>
            <a:r>
              <a:rPr lang="en-IE" sz="2000" dirty="0" smtClean="0"/>
              <a:t>Some new services are tailored to particular circumstances, such as Housing Assistance Payment, Affordable Childcare Scheme</a:t>
            </a:r>
          </a:p>
          <a:p>
            <a:pPr marL="0" indent="0">
              <a:buNone/>
            </a:pPr>
            <a:r>
              <a:rPr lang="en-IE" sz="2000" b="1" i="1" dirty="0" smtClean="0"/>
              <a:t>Implementation &amp; Co-ordination</a:t>
            </a:r>
          </a:p>
          <a:p>
            <a:r>
              <a:rPr lang="en-IE" sz="2000" dirty="0" smtClean="0"/>
              <a:t>Action Plans, consultation with service users, and good outcome measurement all assist implementation</a:t>
            </a:r>
          </a:p>
          <a:p>
            <a:r>
              <a:rPr lang="en-IE" sz="2000" dirty="0" smtClean="0"/>
              <a:t>Competitive tendering can reduce co-operation between services</a:t>
            </a:r>
          </a:p>
          <a:p>
            <a:r>
              <a:rPr lang="en-IE" sz="2000" dirty="0" smtClean="0"/>
              <a:t>Good co-ordination requires dedicated time, staff &amp; funds; and buy-in from stakeholders</a:t>
            </a:r>
          </a:p>
          <a:p>
            <a:r>
              <a:rPr lang="en-IE" sz="2000" dirty="0" smtClean="0"/>
              <a:t>Funding is important, but must be used effectively for good outcomes</a:t>
            </a:r>
          </a:p>
          <a:p>
            <a:pPr marL="0" indent="0">
              <a:buNone/>
            </a:pPr>
            <a:endParaRPr lang="en-IE" sz="2000" b="1" i="1" dirty="0"/>
          </a:p>
          <a:p>
            <a:pPr marL="0" indent="0">
              <a:buNone/>
            </a:pPr>
            <a:endParaRPr lang="en-IE" sz="2000" b="1" i="1" dirty="0" smtClean="0"/>
          </a:p>
          <a:p>
            <a:pPr lvl="1"/>
            <a:endParaRPr lang="en-IE" sz="1600" dirty="0"/>
          </a:p>
        </p:txBody>
      </p:sp>
    </p:spTree>
    <p:extLst>
      <p:ext uri="{BB962C8B-B14F-4D97-AF65-F5344CB8AC3E}">
        <p14:creationId xmlns:p14="http://schemas.microsoft.com/office/powerpoint/2010/main" val="24593693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2200" b="1" dirty="0" smtClean="0"/>
              <a:t>Key Barriers and Enablers in Transitioning from Welfare to Work</a:t>
            </a:r>
            <a:endParaRPr lang="en-IE" sz="2200" b="1" dirty="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5697" y="1365250"/>
            <a:ext cx="5094376" cy="4944070"/>
          </a:xfrm>
          <a:prstGeom prst="rect">
            <a:avLst/>
          </a:prstGeom>
          <a:noFill/>
          <a:ln>
            <a:noFill/>
          </a:ln>
        </p:spPr>
      </p:pic>
    </p:spTree>
    <p:extLst>
      <p:ext uri="{BB962C8B-B14F-4D97-AF65-F5344CB8AC3E}">
        <p14:creationId xmlns:p14="http://schemas.microsoft.com/office/powerpoint/2010/main" val="5143459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b="1" dirty="0" smtClean="0"/>
              <a:t>Conclusions – Key Messages (1)</a:t>
            </a:r>
            <a:endParaRPr lang="en-IE" b="1" dirty="0"/>
          </a:p>
        </p:txBody>
      </p:sp>
      <p:sp>
        <p:nvSpPr>
          <p:cNvPr id="3" name="Content Placeholder 2"/>
          <p:cNvSpPr>
            <a:spLocks noGrp="1"/>
          </p:cNvSpPr>
          <p:nvPr>
            <p:ph idx="1"/>
          </p:nvPr>
        </p:nvSpPr>
        <p:spPr>
          <a:xfrm>
            <a:off x="467544" y="1340768"/>
            <a:ext cx="8229600" cy="4525963"/>
          </a:xfrm>
        </p:spPr>
        <p:txBody>
          <a:bodyPr>
            <a:normAutofit fontScale="70000" lnSpcReduction="20000"/>
          </a:bodyPr>
          <a:lstStyle/>
          <a:p>
            <a:pPr marL="0" indent="0">
              <a:buNone/>
            </a:pPr>
            <a:r>
              <a:rPr lang="en-IE" b="1" i="1" dirty="0" smtClean="0"/>
              <a:t>The social welfare system and employment support system is generally supportive:</a:t>
            </a:r>
          </a:p>
          <a:p>
            <a:r>
              <a:rPr lang="en-IE" sz="2900" dirty="0" smtClean="0"/>
              <a:t>It keeps people out of income poverty</a:t>
            </a:r>
          </a:p>
          <a:p>
            <a:r>
              <a:rPr lang="en-IE" sz="2900" dirty="0" smtClean="0"/>
              <a:t>It tries to understand the needs of jobseekers</a:t>
            </a:r>
          </a:p>
          <a:p>
            <a:r>
              <a:rPr lang="en-IE" sz="2900" dirty="0" smtClean="0"/>
              <a:t>It is more benign than in some other countries</a:t>
            </a:r>
          </a:p>
          <a:p>
            <a:pPr marL="0" indent="0">
              <a:buNone/>
            </a:pPr>
            <a:endParaRPr lang="en-IE" dirty="0" smtClean="0"/>
          </a:p>
          <a:p>
            <a:pPr marL="0" indent="0">
              <a:buNone/>
            </a:pPr>
            <a:r>
              <a:rPr lang="en-IE" b="1" i="1" dirty="0" smtClean="0"/>
              <a:t>However:</a:t>
            </a:r>
          </a:p>
          <a:p>
            <a:r>
              <a:rPr lang="en-IE" sz="2900" dirty="0" smtClean="0"/>
              <a:t>There is a lack of trust in </a:t>
            </a:r>
            <a:r>
              <a:rPr lang="en-IE" sz="2900" dirty="0" err="1" smtClean="0"/>
              <a:t>Intreo</a:t>
            </a:r>
            <a:endParaRPr lang="en-IE" sz="2900" dirty="0" smtClean="0"/>
          </a:p>
          <a:p>
            <a:r>
              <a:rPr lang="en-IE" sz="2900" dirty="0" smtClean="0"/>
              <a:t>People find it difficult to get information on the options open to them</a:t>
            </a:r>
          </a:p>
          <a:p>
            <a:r>
              <a:rPr lang="en-IE" sz="2900" dirty="0" smtClean="0"/>
              <a:t>At times, people feel they have no choice on activation/training options offered</a:t>
            </a:r>
          </a:p>
          <a:p>
            <a:r>
              <a:rPr lang="en-IE" sz="2900" dirty="0" smtClean="0"/>
              <a:t>It can be hard for vulnerable jobseekers to engage</a:t>
            </a:r>
          </a:p>
          <a:p>
            <a:r>
              <a:rPr lang="en-IE" sz="2900" dirty="0" smtClean="0"/>
              <a:t>Better feedback measures are needed</a:t>
            </a:r>
          </a:p>
          <a:p>
            <a:endParaRPr lang="en-IE" dirty="0"/>
          </a:p>
        </p:txBody>
      </p:sp>
    </p:spTree>
    <p:extLst>
      <p:ext uri="{BB962C8B-B14F-4D97-AF65-F5344CB8AC3E}">
        <p14:creationId xmlns:p14="http://schemas.microsoft.com/office/powerpoint/2010/main" val="1002947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b="1" dirty="0" smtClean="0"/>
              <a:t>Conclusions – Key Messages (2)</a:t>
            </a:r>
            <a:endParaRPr lang="en-IE" b="1" dirty="0"/>
          </a:p>
        </p:txBody>
      </p:sp>
      <p:sp>
        <p:nvSpPr>
          <p:cNvPr id="3" name="Content Placeholder 2"/>
          <p:cNvSpPr>
            <a:spLocks noGrp="1"/>
          </p:cNvSpPr>
          <p:nvPr>
            <p:ph idx="1"/>
          </p:nvPr>
        </p:nvSpPr>
        <p:spPr>
          <a:xfrm>
            <a:off x="467544" y="1340768"/>
            <a:ext cx="8229600" cy="4525963"/>
          </a:xfrm>
        </p:spPr>
        <p:txBody>
          <a:bodyPr>
            <a:normAutofit fontScale="62500" lnSpcReduction="20000"/>
          </a:bodyPr>
          <a:lstStyle/>
          <a:p>
            <a:pPr marL="0" indent="0">
              <a:buNone/>
            </a:pPr>
            <a:r>
              <a:rPr lang="en-IE" sz="4500" b="1" dirty="0" smtClean="0"/>
              <a:t>There is a need to:</a:t>
            </a:r>
          </a:p>
          <a:p>
            <a:pPr marL="0" indent="0">
              <a:buNone/>
            </a:pPr>
            <a:endParaRPr lang="en-IE" sz="2900" b="1" dirty="0"/>
          </a:p>
          <a:p>
            <a:pPr marL="0" indent="0">
              <a:buNone/>
            </a:pPr>
            <a:r>
              <a:rPr lang="en-IE" b="1" i="1" dirty="0" smtClean="0"/>
              <a:t>Develop a stronger focus on households</a:t>
            </a:r>
            <a:endParaRPr lang="en-IE" dirty="0"/>
          </a:p>
          <a:p>
            <a:r>
              <a:rPr lang="en-IE" sz="2900" dirty="0" smtClean="0"/>
              <a:t>Continue work to expand activation supports to qualified adults, people with a disability &amp; carers who wish to work, </a:t>
            </a:r>
            <a:r>
              <a:rPr lang="en-IE" sz="2900" dirty="0" err="1" smtClean="0"/>
              <a:t>etc</a:t>
            </a:r>
            <a:endParaRPr lang="en-IE" sz="2900" dirty="0" smtClean="0"/>
          </a:p>
          <a:p>
            <a:endParaRPr lang="en-IE" dirty="0" smtClean="0"/>
          </a:p>
          <a:p>
            <a:pPr marL="0" indent="0">
              <a:buNone/>
            </a:pPr>
            <a:r>
              <a:rPr lang="en-IE" b="1" i="1" dirty="0" smtClean="0"/>
              <a:t>Co-ordinate better</a:t>
            </a:r>
          </a:p>
          <a:p>
            <a:r>
              <a:rPr lang="en-IE" sz="2900" dirty="0" smtClean="0"/>
              <a:t>Create better links to employers</a:t>
            </a:r>
          </a:p>
          <a:p>
            <a:r>
              <a:rPr lang="en-IE" sz="2900" dirty="0" smtClean="0"/>
              <a:t>Provide better links between services</a:t>
            </a:r>
          </a:p>
          <a:p>
            <a:r>
              <a:rPr lang="en-IE" sz="2900" dirty="0" smtClean="0"/>
              <a:t>Ensure all the supports necessary to move from welfare to work are available</a:t>
            </a:r>
          </a:p>
          <a:p>
            <a:r>
              <a:rPr lang="en-IE" sz="2900" dirty="0" smtClean="0"/>
              <a:t>Provide resources for co-ordination</a:t>
            </a:r>
          </a:p>
          <a:p>
            <a:endParaRPr lang="en-IE" sz="2900" dirty="0"/>
          </a:p>
          <a:p>
            <a:pPr marL="0" indent="0">
              <a:buNone/>
            </a:pPr>
            <a:r>
              <a:rPr lang="en-IE" b="1" i="1" dirty="0" smtClean="0"/>
              <a:t>Increase the intensity of support</a:t>
            </a:r>
          </a:p>
          <a:p>
            <a:r>
              <a:rPr lang="en-IE" sz="2900" dirty="0" smtClean="0"/>
              <a:t>Provide more intensive support (e.g. in literacy education) to ensure effective outcomes, particularly for those most distant from the labour market</a:t>
            </a:r>
            <a:endParaRPr lang="en-IE" dirty="0"/>
          </a:p>
        </p:txBody>
      </p:sp>
    </p:spTree>
    <p:extLst>
      <p:ext uri="{BB962C8B-B14F-4D97-AF65-F5344CB8AC3E}">
        <p14:creationId xmlns:p14="http://schemas.microsoft.com/office/powerpoint/2010/main" val="41520713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b="1" dirty="0" smtClean="0"/>
              <a:t>Conclusions – Model of Activation</a:t>
            </a:r>
            <a:endParaRPr lang="en-IE" b="1" dirty="0"/>
          </a:p>
        </p:txBody>
      </p:sp>
      <p:sp>
        <p:nvSpPr>
          <p:cNvPr id="4" name="Text Placeholder 3"/>
          <p:cNvSpPr>
            <a:spLocks noGrp="1"/>
          </p:cNvSpPr>
          <p:nvPr>
            <p:ph type="body" idx="1"/>
          </p:nvPr>
        </p:nvSpPr>
        <p:spPr/>
        <p:txBody>
          <a:bodyPr>
            <a:normAutofit fontScale="92500" lnSpcReduction="20000"/>
          </a:bodyPr>
          <a:lstStyle/>
          <a:p>
            <a:r>
              <a:rPr lang="en-IE" dirty="0" smtClean="0"/>
              <a:t>Supports required for vulnerable groups:</a:t>
            </a:r>
            <a:endParaRPr lang="en-IE" dirty="0"/>
          </a:p>
        </p:txBody>
      </p:sp>
      <p:sp>
        <p:nvSpPr>
          <p:cNvPr id="5" name="Content Placeholder 4"/>
          <p:cNvSpPr>
            <a:spLocks noGrp="1"/>
          </p:cNvSpPr>
          <p:nvPr>
            <p:ph sz="half" idx="2"/>
          </p:nvPr>
        </p:nvSpPr>
        <p:spPr>
          <a:xfrm>
            <a:off x="457200" y="2174875"/>
            <a:ext cx="3970784" cy="3951288"/>
          </a:xfrm>
        </p:spPr>
        <p:txBody>
          <a:bodyPr>
            <a:normAutofit fontScale="85000" lnSpcReduction="20000"/>
          </a:bodyPr>
          <a:lstStyle/>
          <a:p>
            <a:r>
              <a:rPr lang="en-IE" dirty="0" smtClean="0"/>
              <a:t>Vulnerable groups include</a:t>
            </a:r>
          </a:p>
          <a:p>
            <a:pPr lvl="1"/>
            <a:r>
              <a:rPr lang="en-IE" sz="1900" dirty="0" smtClean="0"/>
              <a:t>lone parents </a:t>
            </a:r>
          </a:p>
          <a:p>
            <a:pPr lvl="1"/>
            <a:r>
              <a:rPr lang="en-IE" sz="1900" dirty="0" smtClean="0"/>
              <a:t>people with a disability</a:t>
            </a:r>
          </a:p>
          <a:p>
            <a:pPr lvl="1"/>
            <a:r>
              <a:rPr lang="en-IE" sz="1900" dirty="0" smtClean="0"/>
              <a:t>those with literacy difficulties, poor English, no work experience or contacts, a history of addiction or time in prison</a:t>
            </a:r>
          </a:p>
          <a:p>
            <a:r>
              <a:rPr lang="en-IE" dirty="0" smtClean="0"/>
              <a:t>Vulnerable groups need supports tailored to their circumstances, e.g.</a:t>
            </a:r>
          </a:p>
          <a:p>
            <a:pPr lvl="1"/>
            <a:r>
              <a:rPr lang="en-IE" sz="1900" dirty="0" smtClean="0"/>
              <a:t>Activation into part-time work</a:t>
            </a:r>
          </a:p>
          <a:p>
            <a:pPr lvl="1"/>
            <a:r>
              <a:rPr lang="en-IE" sz="1900" dirty="0" smtClean="0"/>
              <a:t>Childcare, literacy supports</a:t>
            </a:r>
          </a:p>
          <a:p>
            <a:pPr lvl="1"/>
            <a:r>
              <a:rPr lang="en-IE" sz="1900" dirty="0" smtClean="0"/>
              <a:t>Actions to tackle discrimination</a:t>
            </a:r>
          </a:p>
          <a:p>
            <a:pPr lvl="1"/>
            <a:r>
              <a:rPr lang="en-IE" sz="1900" dirty="0" smtClean="0"/>
              <a:t>Particular supports for people with a disability</a:t>
            </a:r>
            <a:endParaRPr lang="en-IE" sz="1900" dirty="0"/>
          </a:p>
        </p:txBody>
      </p:sp>
      <p:sp>
        <p:nvSpPr>
          <p:cNvPr id="6" name="Text Placeholder 5"/>
          <p:cNvSpPr>
            <a:spLocks noGrp="1"/>
          </p:cNvSpPr>
          <p:nvPr>
            <p:ph type="body" sz="quarter" idx="3"/>
          </p:nvPr>
        </p:nvSpPr>
        <p:spPr/>
        <p:txBody>
          <a:bodyPr>
            <a:normAutofit fontScale="92500" lnSpcReduction="20000"/>
          </a:bodyPr>
          <a:lstStyle/>
          <a:p>
            <a:r>
              <a:rPr lang="en-IE" dirty="0" smtClean="0"/>
              <a:t>The critical role of case officers in </a:t>
            </a:r>
            <a:r>
              <a:rPr lang="en-IE" dirty="0" err="1" smtClean="0"/>
              <a:t>Intreo</a:t>
            </a:r>
            <a:r>
              <a:rPr lang="en-IE" dirty="0" smtClean="0"/>
              <a:t>:</a:t>
            </a:r>
            <a:endParaRPr lang="en-IE" dirty="0"/>
          </a:p>
        </p:txBody>
      </p:sp>
      <p:sp>
        <p:nvSpPr>
          <p:cNvPr id="7" name="Content Placeholder 6"/>
          <p:cNvSpPr>
            <a:spLocks noGrp="1"/>
          </p:cNvSpPr>
          <p:nvPr>
            <p:ph sz="quarter" idx="4"/>
          </p:nvPr>
        </p:nvSpPr>
        <p:spPr/>
        <p:txBody>
          <a:bodyPr>
            <a:normAutofit/>
          </a:bodyPr>
          <a:lstStyle/>
          <a:p>
            <a:r>
              <a:rPr lang="en-IE" sz="1800" dirty="0" smtClean="0"/>
              <a:t>Case officers need time to engage with clients</a:t>
            </a:r>
          </a:p>
          <a:p>
            <a:r>
              <a:rPr lang="en-IE" sz="1800" dirty="0" smtClean="0"/>
              <a:t>Trust between clients and case officers needs to be fostered</a:t>
            </a:r>
          </a:p>
          <a:p>
            <a:r>
              <a:rPr lang="en-IE" sz="1800" dirty="0" smtClean="0"/>
              <a:t>The most disadvantaged clients are likely to benefit from working with the most experienced &amp; qualified case officers</a:t>
            </a:r>
          </a:p>
          <a:p>
            <a:r>
              <a:rPr lang="en-IE" sz="1800" dirty="0" smtClean="0"/>
              <a:t>Case officers need good training to ensure they are aware of all options for clients in a complex system</a:t>
            </a:r>
          </a:p>
          <a:p>
            <a:r>
              <a:rPr lang="en-IE" sz="1800" dirty="0" smtClean="0"/>
              <a:t>Managers have a key role in informing and training their staff</a:t>
            </a:r>
            <a:endParaRPr lang="en-IE" sz="1800" dirty="0"/>
          </a:p>
        </p:txBody>
      </p:sp>
    </p:spTree>
    <p:extLst>
      <p:ext uri="{BB962C8B-B14F-4D97-AF65-F5344CB8AC3E}">
        <p14:creationId xmlns:p14="http://schemas.microsoft.com/office/powerpoint/2010/main" val="38538187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normAutofit/>
          </a:bodyPr>
          <a:lstStyle/>
          <a:p>
            <a:r>
              <a:rPr lang="en-IE" sz="3200" b="1" dirty="0" smtClean="0"/>
              <a:t>Conclusions – Need for Tailored Services</a:t>
            </a:r>
            <a:endParaRPr lang="en-IE" sz="3200" b="1" dirty="0"/>
          </a:p>
        </p:txBody>
      </p:sp>
      <p:sp>
        <p:nvSpPr>
          <p:cNvPr id="8" name="TextBox 7"/>
          <p:cNvSpPr txBox="1"/>
          <p:nvPr/>
        </p:nvSpPr>
        <p:spPr>
          <a:xfrm>
            <a:off x="610799" y="1124744"/>
            <a:ext cx="7920880" cy="1231106"/>
          </a:xfrm>
          <a:prstGeom prst="rect">
            <a:avLst/>
          </a:prstGeom>
          <a:solidFill>
            <a:schemeClr val="accent2">
              <a:lumMod val="40000"/>
              <a:lumOff val="60000"/>
            </a:schemeClr>
          </a:solidFill>
          <a:ln w="3175">
            <a:solidFill>
              <a:schemeClr val="tx1"/>
            </a:solidFill>
          </a:ln>
        </p:spPr>
        <p:txBody>
          <a:bodyPr wrap="square" rtlCol="0">
            <a:spAutoFit/>
          </a:bodyPr>
          <a:lstStyle/>
          <a:p>
            <a:pPr algn="ctr"/>
            <a:r>
              <a:rPr lang="en-IE" sz="1600" b="1" dirty="0" smtClean="0"/>
              <a:t>Some services tailored to the particular circumstances of families/individuals are already available, e.g. HAP, Affordable Childcare Scheme. However,</a:t>
            </a:r>
          </a:p>
          <a:p>
            <a:pPr marL="285750" indent="-285750" algn="ctr">
              <a:buFont typeface="Arial" panose="020B0604020202020204" pitchFamily="34" charset="0"/>
              <a:buChar char="•"/>
            </a:pPr>
            <a:r>
              <a:rPr lang="en-IE" sz="1400" dirty="0" smtClean="0"/>
              <a:t>The intensity of services could be increased</a:t>
            </a:r>
          </a:p>
          <a:p>
            <a:pPr marL="285750" indent="-285750" algn="ctr">
              <a:buFont typeface="Arial" panose="020B0604020202020204" pitchFamily="34" charset="0"/>
              <a:buChar char="•"/>
            </a:pPr>
            <a:r>
              <a:rPr lang="en-IE" sz="1400" dirty="0" smtClean="0"/>
              <a:t>More flexibility is needed at local level to tailor services to people’s needs</a:t>
            </a:r>
          </a:p>
          <a:p>
            <a:pPr marL="285750" indent="-285750" algn="ctr">
              <a:buFont typeface="Arial" panose="020B0604020202020204" pitchFamily="34" charset="0"/>
              <a:buChar char="•"/>
            </a:pPr>
            <a:r>
              <a:rPr lang="en-IE" sz="1400" dirty="0" smtClean="0"/>
              <a:t>Services need to bridge gaps which are problematic for vulnerable groups</a:t>
            </a:r>
            <a:endParaRPr lang="en-IE" sz="1400" dirty="0"/>
          </a:p>
        </p:txBody>
      </p:sp>
      <p:sp>
        <p:nvSpPr>
          <p:cNvPr id="9" name="TextBox 8"/>
          <p:cNvSpPr txBox="1"/>
          <p:nvPr/>
        </p:nvSpPr>
        <p:spPr>
          <a:xfrm>
            <a:off x="610799" y="2587918"/>
            <a:ext cx="1861914" cy="3816429"/>
          </a:xfrm>
          <a:prstGeom prst="rect">
            <a:avLst/>
          </a:prstGeom>
          <a:solidFill>
            <a:srgbClr val="FFFF00"/>
          </a:solidFill>
          <a:ln w="3175">
            <a:solidFill>
              <a:schemeClr val="tx1"/>
            </a:solidFill>
          </a:ln>
        </p:spPr>
        <p:txBody>
          <a:bodyPr wrap="square" rtlCol="0">
            <a:spAutoFit/>
          </a:bodyPr>
          <a:lstStyle/>
          <a:p>
            <a:r>
              <a:rPr lang="en-IE" sz="1600" b="1" dirty="0" smtClean="0"/>
              <a:t>Care</a:t>
            </a:r>
          </a:p>
          <a:p>
            <a:pPr marL="285750" indent="-285750">
              <a:buFont typeface="Arial" panose="020B0604020202020204" pitchFamily="34" charset="0"/>
              <a:buChar char="•"/>
            </a:pPr>
            <a:r>
              <a:rPr lang="en-IE" sz="1300" dirty="0" smtClean="0"/>
              <a:t>The Affordable Childcare Scheme is positive, but there is limited after-school care, and few childminders can avail of it. Work needs to continue to address these shortcomings.</a:t>
            </a:r>
          </a:p>
          <a:p>
            <a:pPr marL="285750" indent="-285750">
              <a:buFont typeface="Arial" panose="020B0604020202020204" pitchFamily="34" charset="0"/>
              <a:buChar char="•"/>
            </a:pPr>
            <a:r>
              <a:rPr lang="en-IE" sz="1300" dirty="0" smtClean="0"/>
              <a:t>Greater flexibility is needed to support carers to take part in training &amp; part-time work where they wish to</a:t>
            </a:r>
          </a:p>
          <a:p>
            <a:pPr marL="285750" indent="-285750">
              <a:buFont typeface="Arial" panose="020B0604020202020204" pitchFamily="34" charset="0"/>
              <a:buChar char="•"/>
            </a:pPr>
            <a:endParaRPr lang="en-IE" dirty="0"/>
          </a:p>
        </p:txBody>
      </p:sp>
      <p:sp>
        <p:nvSpPr>
          <p:cNvPr id="10" name="TextBox 9"/>
          <p:cNvSpPr txBox="1"/>
          <p:nvPr/>
        </p:nvSpPr>
        <p:spPr>
          <a:xfrm>
            <a:off x="2742742" y="2587918"/>
            <a:ext cx="3485441" cy="938719"/>
          </a:xfrm>
          <a:prstGeom prst="rect">
            <a:avLst/>
          </a:prstGeom>
          <a:solidFill>
            <a:schemeClr val="accent3">
              <a:lumMod val="60000"/>
              <a:lumOff val="40000"/>
            </a:schemeClr>
          </a:solidFill>
          <a:ln w="3175">
            <a:solidFill>
              <a:schemeClr val="tx1"/>
            </a:solidFill>
          </a:ln>
        </p:spPr>
        <p:txBody>
          <a:bodyPr wrap="square" rtlCol="0">
            <a:spAutoFit/>
          </a:bodyPr>
          <a:lstStyle/>
          <a:p>
            <a:r>
              <a:rPr lang="en-IE" sz="1600" b="1" dirty="0" smtClean="0"/>
              <a:t>Housing</a:t>
            </a:r>
          </a:p>
          <a:p>
            <a:pPr marL="285750" indent="-285750">
              <a:buFont typeface="Arial" panose="020B0604020202020204" pitchFamily="34" charset="0"/>
              <a:buChar char="•"/>
            </a:pPr>
            <a:r>
              <a:rPr lang="en-IE" sz="1300" dirty="0" smtClean="0"/>
              <a:t>More public housing, and additional affordable private sector accommodation, is needed</a:t>
            </a:r>
            <a:endParaRPr lang="en-IE" sz="1300" dirty="0"/>
          </a:p>
        </p:txBody>
      </p:sp>
      <p:sp>
        <p:nvSpPr>
          <p:cNvPr id="11" name="TextBox 10"/>
          <p:cNvSpPr txBox="1"/>
          <p:nvPr/>
        </p:nvSpPr>
        <p:spPr>
          <a:xfrm>
            <a:off x="2742742" y="3789040"/>
            <a:ext cx="3485441" cy="2139047"/>
          </a:xfrm>
          <a:prstGeom prst="rect">
            <a:avLst/>
          </a:prstGeom>
          <a:solidFill>
            <a:schemeClr val="accent4">
              <a:lumMod val="60000"/>
              <a:lumOff val="40000"/>
            </a:schemeClr>
          </a:solidFill>
          <a:ln w="3175">
            <a:solidFill>
              <a:schemeClr val="tx1"/>
            </a:solidFill>
          </a:ln>
        </p:spPr>
        <p:txBody>
          <a:bodyPr wrap="square" rtlCol="0">
            <a:spAutoFit/>
          </a:bodyPr>
          <a:lstStyle/>
          <a:p>
            <a:r>
              <a:rPr lang="en-IE" sz="1600" b="1" dirty="0" smtClean="0"/>
              <a:t>Health</a:t>
            </a:r>
          </a:p>
          <a:p>
            <a:pPr marL="285750" indent="-285750">
              <a:buFont typeface="Arial" panose="020B0604020202020204" pitchFamily="34" charset="0"/>
              <a:buChar char="•"/>
            </a:pPr>
            <a:r>
              <a:rPr lang="en-IE" sz="1300" dirty="0" smtClean="0"/>
              <a:t>The fact that the medical card can be kept for 3 years after leaving welfare needs to be promoted more widely</a:t>
            </a:r>
          </a:p>
          <a:p>
            <a:pPr marL="285750" indent="-285750">
              <a:buFont typeface="Arial" panose="020B0604020202020204" pitchFamily="34" charset="0"/>
              <a:buChar char="•"/>
            </a:pPr>
            <a:r>
              <a:rPr lang="en-IE" sz="1300" dirty="0" smtClean="0"/>
              <a:t>It would be useful for those with an ongoing illness to retain the medical card for the duration of the illness, to reduce the disincentive to take up work</a:t>
            </a:r>
          </a:p>
          <a:p>
            <a:pPr marL="285750" indent="-285750">
              <a:buFont typeface="Arial" panose="020B0604020202020204" pitchFamily="34" charset="0"/>
              <a:buChar char="•"/>
            </a:pPr>
            <a:r>
              <a:rPr lang="en-IE" sz="1300" dirty="0" smtClean="0"/>
              <a:t>Timely access to mental health supports is important</a:t>
            </a:r>
            <a:endParaRPr lang="en-IE" sz="1300" dirty="0"/>
          </a:p>
        </p:txBody>
      </p:sp>
      <p:sp>
        <p:nvSpPr>
          <p:cNvPr id="12" name="TextBox 11"/>
          <p:cNvSpPr txBox="1"/>
          <p:nvPr/>
        </p:nvSpPr>
        <p:spPr>
          <a:xfrm>
            <a:off x="6444208" y="2634085"/>
            <a:ext cx="2098526" cy="3570208"/>
          </a:xfrm>
          <a:prstGeom prst="rect">
            <a:avLst/>
          </a:prstGeom>
          <a:solidFill>
            <a:schemeClr val="accent1">
              <a:lumMod val="60000"/>
              <a:lumOff val="40000"/>
            </a:schemeClr>
          </a:solidFill>
          <a:ln w="3175">
            <a:solidFill>
              <a:schemeClr val="tx1"/>
            </a:solidFill>
          </a:ln>
        </p:spPr>
        <p:txBody>
          <a:bodyPr wrap="square" rtlCol="0">
            <a:spAutoFit/>
          </a:bodyPr>
          <a:lstStyle/>
          <a:p>
            <a:r>
              <a:rPr lang="en-IE" sz="1600" b="1" dirty="0" smtClean="0"/>
              <a:t>Transport &amp; IT</a:t>
            </a:r>
          </a:p>
          <a:p>
            <a:pPr marL="285750" indent="-285750">
              <a:buFont typeface="Arial" panose="020B0604020202020204" pitchFamily="34" charset="0"/>
              <a:buChar char="•"/>
            </a:pPr>
            <a:r>
              <a:rPr lang="en-IE" sz="1300" dirty="0" smtClean="0"/>
              <a:t>Support with public transport costs could help people move from welfare to work</a:t>
            </a:r>
          </a:p>
          <a:p>
            <a:pPr marL="285750" indent="-285750">
              <a:buFont typeface="Arial" panose="020B0604020202020204" pitchFamily="34" charset="0"/>
              <a:buChar char="•"/>
            </a:pPr>
            <a:r>
              <a:rPr lang="en-IE" sz="1300" dirty="0" smtClean="0"/>
              <a:t>Transport allowances for trainees need to be increased to cover the actual costs of transport</a:t>
            </a:r>
          </a:p>
          <a:p>
            <a:pPr marL="285750" indent="-285750">
              <a:buFont typeface="Arial" panose="020B0604020202020204" pitchFamily="34" charset="0"/>
              <a:buChar char="•"/>
            </a:pPr>
            <a:r>
              <a:rPr lang="en-IE" sz="1300" dirty="0" smtClean="0"/>
              <a:t>IT is expensive for those on welfare. Services need to be accessible for those without internet access, and/or IT support needs to be made available to them</a:t>
            </a:r>
            <a:endParaRPr lang="en-IE" sz="1300" dirty="0"/>
          </a:p>
        </p:txBody>
      </p:sp>
    </p:spTree>
    <p:extLst>
      <p:ext uri="{BB962C8B-B14F-4D97-AF65-F5344CB8AC3E}">
        <p14:creationId xmlns:p14="http://schemas.microsoft.com/office/powerpoint/2010/main" val="37916536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91264" cy="1143000"/>
          </a:xfrm>
        </p:spPr>
        <p:txBody>
          <a:bodyPr>
            <a:normAutofit fontScale="90000"/>
          </a:bodyPr>
          <a:lstStyle/>
          <a:p>
            <a:r>
              <a:rPr lang="en-IE" b="1" dirty="0" smtClean="0"/>
              <a:t>Conclusions:</a:t>
            </a:r>
            <a:br>
              <a:rPr lang="en-IE" b="1" dirty="0" smtClean="0"/>
            </a:br>
            <a:r>
              <a:rPr lang="en-IE" sz="2600" b="1" i="1" dirty="0" smtClean="0"/>
              <a:t>Welfare to work supports, secondary benefits and income supports</a:t>
            </a:r>
            <a:endParaRPr lang="en-IE" sz="2600" b="1" i="1" dirty="0"/>
          </a:p>
        </p:txBody>
      </p:sp>
      <p:sp>
        <p:nvSpPr>
          <p:cNvPr id="3" name="Content Placeholder 2"/>
          <p:cNvSpPr>
            <a:spLocks noGrp="1"/>
          </p:cNvSpPr>
          <p:nvPr>
            <p:ph idx="1"/>
          </p:nvPr>
        </p:nvSpPr>
        <p:spPr/>
        <p:txBody>
          <a:bodyPr>
            <a:normAutofit fontScale="85000" lnSpcReduction="20000"/>
          </a:bodyPr>
          <a:lstStyle/>
          <a:p>
            <a:pPr marL="0" indent="0">
              <a:buNone/>
            </a:pPr>
            <a:r>
              <a:rPr lang="en-IE" sz="2400" b="1" dirty="0" smtClean="0">
                <a:solidFill>
                  <a:srgbClr val="3366CC"/>
                </a:solidFill>
              </a:rPr>
              <a:t>Supports exist to help people move from welfare to work, e.g. Working Family Payment (previously FIS), HAP, Affordable Childcare Scheme, etc. </a:t>
            </a:r>
          </a:p>
          <a:p>
            <a:pPr marL="0" indent="0">
              <a:buNone/>
            </a:pPr>
            <a:r>
              <a:rPr lang="en-IE" sz="2400" b="1" dirty="0" smtClean="0">
                <a:solidFill>
                  <a:srgbClr val="3366CC"/>
                </a:solidFill>
              </a:rPr>
              <a:t>However:</a:t>
            </a:r>
          </a:p>
          <a:p>
            <a:pPr marL="0" indent="0">
              <a:buNone/>
            </a:pPr>
            <a:endParaRPr lang="en-IE" sz="2400" b="1" dirty="0" smtClean="0">
              <a:solidFill>
                <a:srgbClr val="3366CC"/>
              </a:solidFill>
            </a:endParaRPr>
          </a:p>
          <a:p>
            <a:r>
              <a:rPr lang="en-IE" sz="2200" dirty="0" smtClean="0">
                <a:solidFill>
                  <a:schemeClr val="tx1"/>
                </a:solidFill>
              </a:rPr>
              <a:t>For people with children, and/or in precarious employment, these supports may not provide enough certainty to take the risk of moving into work</a:t>
            </a:r>
          </a:p>
          <a:p>
            <a:endParaRPr lang="en-IE" sz="2200" dirty="0" smtClean="0">
              <a:solidFill>
                <a:schemeClr val="tx1"/>
              </a:solidFill>
            </a:endParaRPr>
          </a:p>
          <a:p>
            <a:r>
              <a:rPr lang="en-IE" sz="2200" dirty="0" smtClean="0">
                <a:solidFill>
                  <a:schemeClr val="tx1"/>
                </a:solidFill>
              </a:rPr>
              <a:t>To facilitate more parents to move into employment, it would be useful to taper benefit withdrawals so that there is better alignment between these and the income that can be gained from paid work</a:t>
            </a:r>
          </a:p>
          <a:p>
            <a:endParaRPr lang="en-IE" sz="2200" dirty="0" smtClean="0">
              <a:solidFill>
                <a:schemeClr val="tx1"/>
              </a:solidFill>
            </a:endParaRPr>
          </a:p>
          <a:p>
            <a:r>
              <a:rPr lang="en-IE" sz="2200" dirty="0" smtClean="0">
                <a:solidFill>
                  <a:schemeClr val="tx1"/>
                </a:solidFill>
              </a:rPr>
              <a:t>Timely assessment and payment of income supports and secondary benefits is crucial for those on low incomes with no savings</a:t>
            </a:r>
          </a:p>
          <a:p>
            <a:endParaRPr lang="en-IE" sz="2200" dirty="0" smtClean="0">
              <a:solidFill>
                <a:schemeClr val="tx1"/>
              </a:solidFill>
            </a:endParaRPr>
          </a:p>
          <a:p>
            <a:r>
              <a:rPr lang="en-IE" sz="2200" dirty="0" smtClean="0">
                <a:solidFill>
                  <a:schemeClr val="tx1"/>
                </a:solidFill>
              </a:rPr>
              <a:t>It would be helpful to award the Working Family Payment automatically to eligible families moving from welfare to work</a:t>
            </a:r>
          </a:p>
          <a:p>
            <a:endParaRPr lang="en-IE" sz="2400" dirty="0" smtClean="0">
              <a:solidFill>
                <a:schemeClr val="tx1"/>
              </a:solidFill>
            </a:endParaRPr>
          </a:p>
          <a:p>
            <a:endParaRPr lang="en-IE" sz="2400" dirty="0" smtClean="0">
              <a:solidFill>
                <a:schemeClr val="tx1"/>
              </a:solidFill>
            </a:endParaRPr>
          </a:p>
          <a:p>
            <a:pPr marL="0" indent="0">
              <a:buNone/>
            </a:pPr>
            <a:endParaRPr lang="en-IE" sz="2400" b="1" dirty="0">
              <a:solidFill>
                <a:srgbClr val="0070C0"/>
              </a:solidFill>
            </a:endParaRPr>
          </a:p>
        </p:txBody>
      </p:sp>
    </p:spTree>
    <p:extLst>
      <p:ext uri="{BB962C8B-B14F-4D97-AF65-F5344CB8AC3E}">
        <p14:creationId xmlns:p14="http://schemas.microsoft.com/office/powerpoint/2010/main" val="4073765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a:bodyPr>
          <a:lstStyle/>
          <a:p>
            <a:r>
              <a:rPr lang="en-IE" sz="2800" b="1" dirty="0" smtClean="0"/>
              <a:t>Conclusions - </a:t>
            </a:r>
            <a:r>
              <a:rPr lang="en-IE" sz="2800" b="1" i="1" dirty="0" smtClean="0"/>
              <a:t>Training Pathways and Progression</a:t>
            </a:r>
            <a:endParaRPr lang="en-IE" sz="2800" b="1" i="1" dirty="0"/>
          </a:p>
        </p:txBody>
      </p:sp>
      <p:sp>
        <p:nvSpPr>
          <p:cNvPr id="3" name="TextBox 2"/>
          <p:cNvSpPr txBox="1"/>
          <p:nvPr/>
        </p:nvSpPr>
        <p:spPr>
          <a:xfrm>
            <a:off x="539552" y="1052736"/>
            <a:ext cx="3816424" cy="1585049"/>
          </a:xfrm>
          <a:prstGeom prst="rect">
            <a:avLst/>
          </a:prstGeom>
          <a:solidFill>
            <a:schemeClr val="bg2">
              <a:lumMod val="75000"/>
            </a:schemeClr>
          </a:solidFill>
          <a:ln w="3175">
            <a:solidFill>
              <a:schemeClr val="tx1"/>
            </a:solidFill>
          </a:ln>
        </p:spPr>
        <p:txBody>
          <a:bodyPr wrap="square" rtlCol="0">
            <a:spAutoFit/>
          </a:bodyPr>
          <a:lstStyle/>
          <a:p>
            <a:r>
              <a:rPr lang="en-IE" sz="1600" b="1" dirty="0" smtClean="0"/>
              <a:t>Ensure disadvantaged groups can access training and education</a:t>
            </a:r>
          </a:p>
          <a:p>
            <a:pPr marL="285750" indent="-285750">
              <a:buFont typeface="Arial" panose="020B0604020202020204" pitchFamily="34" charset="0"/>
              <a:buChar char="•"/>
            </a:pPr>
            <a:r>
              <a:rPr lang="en-IE" sz="1300" dirty="0" smtClean="0"/>
              <a:t>Financial support needs to cover the costs of attending training, including childcare and transport</a:t>
            </a:r>
          </a:p>
          <a:p>
            <a:pPr marL="285750" indent="-285750">
              <a:buFont typeface="Arial" panose="020B0604020202020204" pitchFamily="34" charset="0"/>
              <a:buChar char="•"/>
            </a:pPr>
            <a:r>
              <a:rPr lang="en-IE" sz="1300" dirty="0" smtClean="0"/>
              <a:t>The new apprenticeships being developed need to be accessible to disadvantaged groups</a:t>
            </a:r>
            <a:endParaRPr lang="en-IE" sz="1300" dirty="0"/>
          </a:p>
        </p:txBody>
      </p:sp>
      <p:sp>
        <p:nvSpPr>
          <p:cNvPr id="4" name="TextBox 3"/>
          <p:cNvSpPr txBox="1"/>
          <p:nvPr/>
        </p:nvSpPr>
        <p:spPr>
          <a:xfrm>
            <a:off x="4572000" y="1052736"/>
            <a:ext cx="3960440" cy="1585049"/>
          </a:xfrm>
          <a:prstGeom prst="rect">
            <a:avLst/>
          </a:prstGeom>
          <a:solidFill>
            <a:srgbClr val="FFC000"/>
          </a:solidFill>
          <a:ln w="3175">
            <a:solidFill>
              <a:schemeClr val="tx1"/>
            </a:solidFill>
          </a:ln>
        </p:spPr>
        <p:txBody>
          <a:bodyPr wrap="square" rtlCol="0">
            <a:spAutoFit/>
          </a:bodyPr>
          <a:lstStyle/>
          <a:p>
            <a:r>
              <a:rPr lang="en-IE" sz="1600" b="1" dirty="0" smtClean="0"/>
              <a:t>Strengthen links between further education and training, and the labour market</a:t>
            </a:r>
          </a:p>
          <a:p>
            <a:pPr marL="285750" indent="-285750">
              <a:buFont typeface="Arial" panose="020B0604020202020204" pitchFamily="34" charset="0"/>
              <a:buChar char="•"/>
            </a:pPr>
            <a:r>
              <a:rPr lang="en-IE" sz="1300" dirty="0" smtClean="0"/>
              <a:t>Continue to link training resources to skills needs</a:t>
            </a:r>
          </a:p>
          <a:p>
            <a:pPr marL="285750" indent="-285750">
              <a:buFont typeface="Arial" panose="020B0604020202020204" pitchFamily="34" charset="0"/>
              <a:buChar char="•"/>
            </a:pPr>
            <a:r>
              <a:rPr lang="en-IE" sz="1300" dirty="0" smtClean="0"/>
              <a:t>Involve employers more in curriculum development, work placement, recruitment and upskilling</a:t>
            </a:r>
          </a:p>
          <a:p>
            <a:pPr marL="285750" indent="-285750">
              <a:buFont typeface="Arial" panose="020B0604020202020204" pitchFamily="34" charset="0"/>
              <a:buChar char="•"/>
            </a:pPr>
            <a:r>
              <a:rPr lang="en-IE" sz="1300" dirty="0" smtClean="0"/>
              <a:t>Promote the value of further education &amp; training</a:t>
            </a:r>
            <a:endParaRPr lang="en-IE" sz="1300" dirty="0"/>
          </a:p>
        </p:txBody>
      </p:sp>
      <p:sp>
        <p:nvSpPr>
          <p:cNvPr id="5" name="TextBox 4"/>
          <p:cNvSpPr txBox="1"/>
          <p:nvPr/>
        </p:nvSpPr>
        <p:spPr>
          <a:xfrm>
            <a:off x="539552" y="2852936"/>
            <a:ext cx="2448272" cy="3585597"/>
          </a:xfrm>
          <a:prstGeom prst="rect">
            <a:avLst/>
          </a:prstGeom>
          <a:solidFill>
            <a:srgbClr val="92D050"/>
          </a:solidFill>
          <a:ln w="3175">
            <a:solidFill>
              <a:schemeClr val="tx1"/>
            </a:solidFill>
          </a:ln>
        </p:spPr>
        <p:txBody>
          <a:bodyPr wrap="square" rtlCol="0">
            <a:spAutoFit/>
          </a:bodyPr>
          <a:lstStyle/>
          <a:p>
            <a:r>
              <a:rPr lang="en-IE" sz="1600" b="1" dirty="0" smtClean="0"/>
              <a:t>Improve career guidance provision</a:t>
            </a:r>
          </a:p>
          <a:p>
            <a:pPr marL="285750" indent="-285750">
              <a:buFont typeface="Arial" panose="020B0604020202020204" pitchFamily="34" charset="0"/>
              <a:buChar char="•"/>
            </a:pPr>
            <a:r>
              <a:rPr lang="en-IE" sz="1300" dirty="0" smtClean="0"/>
              <a:t>Career guidance is particularly important for disadvantaged groups, who are less likely to be aware of the full range of career opportunities</a:t>
            </a:r>
          </a:p>
          <a:p>
            <a:pPr marL="285750" indent="-285750">
              <a:buFont typeface="Arial" panose="020B0604020202020204" pitchFamily="34" charset="0"/>
              <a:buChar char="•"/>
            </a:pPr>
            <a:r>
              <a:rPr lang="en-IE" sz="1300" dirty="0" smtClean="0"/>
              <a:t>Current career guidance provision is patchy, but needs to be consistently available</a:t>
            </a:r>
          </a:p>
          <a:p>
            <a:pPr marL="285750" indent="-285750">
              <a:buFont typeface="Arial" panose="020B0604020202020204" pitchFamily="34" charset="0"/>
              <a:buChar char="•"/>
            </a:pPr>
            <a:r>
              <a:rPr lang="en-IE" sz="1300" dirty="0" smtClean="0"/>
              <a:t>The most experienced &amp; qualified career guidance professionals should be matched with the most disadvantaged clients</a:t>
            </a:r>
            <a:endParaRPr lang="en-IE" sz="1300" dirty="0"/>
          </a:p>
        </p:txBody>
      </p:sp>
      <p:sp>
        <p:nvSpPr>
          <p:cNvPr id="6" name="TextBox 5"/>
          <p:cNvSpPr txBox="1"/>
          <p:nvPr/>
        </p:nvSpPr>
        <p:spPr>
          <a:xfrm>
            <a:off x="3275704" y="2952963"/>
            <a:ext cx="1728192" cy="3385542"/>
          </a:xfrm>
          <a:prstGeom prst="rect">
            <a:avLst/>
          </a:prstGeom>
          <a:solidFill>
            <a:schemeClr val="accent1">
              <a:lumMod val="40000"/>
              <a:lumOff val="60000"/>
            </a:schemeClr>
          </a:solidFill>
          <a:ln w="3175">
            <a:solidFill>
              <a:schemeClr val="tx1"/>
            </a:solidFill>
          </a:ln>
        </p:spPr>
        <p:txBody>
          <a:bodyPr wrap="square" rtlCol="0">
            <a:spAutoFit/>
          </a:bodyPr>
          <a:lstStyle/>
          <a:p>
            <a:r>
              <a:rPr lang="en-IE" sz="1600" b="1" dirty="0" smtClean="0"/>
              <a:t>Focus on low skilled adults</a:t>
            </a:r>
          </a:p>
          <a:p>
            <a:pPr marL="285750" indent="-285750">
              <a:buFont typeface="Arial" panose="020B0604020202020204" pitchFamily="34" charset="0"/>
              <a:buChar char="•"/>
            </a:pPr>
            <a:r>
              <a:rPr lang="en-IE" sz="1300" dirty="0" smtClean="0"/>
              <a:t>Upskill the low skilled who are in employment. The National Training Fund and </a:t>
            </a:r>
            <a:r>
              <a:rPr lang="en-IE" sz="1300" dirty="0" err="1" smtClean="0"/>
              <a:t>Skillnets</a:t>
            </a:r>
            <a:r>
              <a:rPr lang="en-IE" sz="1300" dirty="0" smtClean="0"/>
              <a:t> can support this</a:t>
            </a:r>
          </a:p>
          <a:p>
            <a:pPr marL="285750" indent="-285750">
              <a:buFont typeface="Arial" panose="020B0604020202020204" pitchFamily="34" charset="0"/>
              <a:buChar char="•"/>
            </a:pPr>
            <a:r>
              <a:rPr lang="en-IE" sz="1300" dirty="0" smtClean="0"/>
              <a:t>As many disadvantaged adults had a poor experience of school, ensure adult education uses a different approach</a:t>
            </a:r>
            <a:endParaRPr lang="en-IE" dirty="0"/>
          </a:p>
        </p:txBody>
      </p:sp>
      <p:sp>
        <p:nvSpPr>
          <p:cNvPr id="7" name="TextBox 6"/>
          <p:cNvSpPr txBox="1"/>
          <p:nvPr/>
        </p:nvSpPr>
        <p:spPr>
          <a:xfrm>
            <a:off x="5182699" y="2952963"/>
            <a:ext cx="3349741" cy="3385542"/>
          </a:xfrm>
          <a:prstGeom prst="rect">
            <a:avLst/>
          </a:prstGeom>
          <a:solidFill>
            <a:schemeClr val="accent2">
              <a:lumMod val="40000"/>
              <a:lumOff val="60000"/>
            </a:schemeClr>
          </a:solidFill>
          <a:ln w="3175">
            <a:solidFill>
              <a:schemeClr val="tx1"/>
            </a:solidFill>
          </a:ln>
        </p:spPr>
        <p:txBody>
          <a:bodyPr wrap="square" rtlCol="0">
            <a:spAutoFit/>
          </a:bodyPr>
          <a:lstStyle/>
          <a:p>
            <a:r>
              <a:rPr lang="en-IE" sz="1600" b="1" dirty="0" smtClean="0"/>
              <a:t>Ensure investment in education is effective</a:t>
            </a:r>
          </a:p>
          <a:p>
            <a:pPr marL="285750" indent="-285750">
              <a:buFont typeface="Arial" panose="020B0604020202020204" pitchFamily="34" charset="0"/>
              <a:buChar char="•"/>
            </a:pPr>
            <a:r>
              <a:rPr lang="en-IE" sz="1300" dirty="0" smtClean="0"/>
              <a:t>Reduce early school leaving further</a:t>
            </a:r>
          </a:p>
          <a:p>
            <a:pPr marL="285750" indent="-285750">
              <a:buFont typeface="Arial" panose="020B0604020202020204" pitchFamily="34" charset="0"/>
              <a:buChar char="•"/>
            </a:pPr>
            <a:r>
              <a:rPr lang="en-IE" sz="1300" dirty="0" smtClean="0"/>
              <a:t>Provide more alternatives to school-based education</a:t>
            </a:r>
          </a:p>
          <a:p>
            <a:pPr marL="285750" indent="-285750">
              <a:buFont typeface="Arial" panose="020B0604020202020204" pitchFamily="34" charset="0"/>
              <a:buChar char="•"/>
            </a:pPr>
            <a:r>
              <a:rPr lang="en-IE" sz="1300" dirty="0" smtClean="0"/>
              <a:t>Some disadvantaged people with degrees face other barriers accessing appropriate employment, e.g. recognition of qualifications, childcare.  Supports are needed to address this</a:t>
            </a:r>
          </a:p>
          <a:p>
            <a:pPr marL="285750" indent="-285750">
              <a:buFont typeface="Arial" panose="020B0604020202020204" pitchFamily="34" charset="0"/>
              <a:buChar char="•"/>
            </a:pPr>
            <a:r>
              <a:rPr lang="en-IE" sz="1300" dirty="0" smtClean="0"/>
              <a:t>Investigate why some people are not progressing, despite undertaking multiple training courses</a:t>
            </a:r>
          </a:p>
          <a:p>
            <a:pPr marL="285750" indent="-285750">
              <a:buFont typeface="Arial" panose="020B0604020202020204" pitchFamily="34" charset="0"/>
              <a:buChar char="•"/>
            </a:pPr>
            <a:r>
              <a:rPr lang="en-IE" sz="1300" dirty="0" smtClean="0"/>
              <a:t>Investigate where large waiting lists for ETB courses do not translate into high numbers on courses</a:t>
            </a:r>
            <a:endParaRPr lang="en-IE" sz="1300" dirty="0"/>
          </a:p>
        </p:txBody>
      </p:sp>
    </p:spTree>
    <p:extLst>
      <p:ext uri="{BB962C8B-B14F-4D97-AF65-F5344CB8AC3E}">
        <p14:creationId xmlns:p14="http://schemas.microsoft.com/office/powerpoint/2010/main" val="4073765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b="1" dirty="0" smtClean="0"/>
              <a:t>Conclusions  </a:t>
            </a:r>
            <a:br>
              <a:rPr lang="en-IE" b="1" dirty="0" smtClean="0"/>
            </a:br>
            <a:r>
              <a:rPr lang="en-IE" sz="3600" b="1" i="1" dirty="0" smtClean="0"/>
              <a:t>Employment Schemes</a:t>
            </a:r>
            <a:endParaRPr lang="en-IE" sz="3600" b="1" i="1" dirty="0"/>
          </a:p>
        </p:txBody>
      </p:sp>
      <p:sp>
        <p:nvSpPr>
          <p:cNvPr id="3" name="Content Placeholder 2"/>
          <p:cNvSpPr>
            <a:spLocks noGrp="1"/>
          </p:cNvSpPr>
          <p:nvPr>
            <p:ph idx="1"/>
          </p:nvPr>
        </p:nvSpPr>
        <p:spPr/>
        <p:txBody>
          <a:bodyPr>
            <a:normAutofit lnSpcReduction="10000"/>
          </a:bodyPr>
          <a:lstStyle/>
          <a:p>
            <a:pPr marL="0" indent="0">
              <a:buNone/>
            </a:pPr>
            <a:r>
              <a:rPr lang="en-IE" sz="2400" b="1" dirty="0" smtClean="0">
                <a:solidFill>
                  <a:schemeClr val="accent6">
                    <a:lumMod val="75000"/>
                  </a:schemeClr>
                </a:solidFill>
              </a:rPr>
              <a:t>Employment schemes provide a range of benefits, including work experience, and an increase in confidence.  </a:t>
            </a:r>
          </a:p>
          <a:p>
            <a:pPr marL="0" indent="0">
              <a:buNone/>
            </a:pPr>
            <a:r>
              <a:rPr lang="en-IE" sz="2400" b="1" dirty="0" smtClean="0">
                <a:solidFill>
                  <a:schemeClr val="accent6">
                    <a:lumMod val="75000"/>
                  </a:schemeClr>
                </a:solidFill>
              </a:rPr>
              <a:t>However:</a:t>
            </a:r>
          </a:p>
          <a:p>
            <a:pPr marL="0" indent="0">
              <a:buNone/>
            </a:pPr>
            <a:endParaRPr lang="en-IE" sz="2400" b="1" dirty="0" smtClean="0">
              <a:solidFill>
                <a:schemeClr val="accent6">
                  <a:lumMod val="75000"/>
                </a:schemeClr>
              </a:solidFill>
            </a:endParaRPr>
          </a:p>
          <a:p>
            <a:r>
              <a:rPr lang="en-IE" sz="2000" dirty="0" smtClean="0">
                <a:solidFill>
                  <a:schemeClr val="tx1"/>
                </a:solidFill>
              </a:rPr>
              <a:t>All employment schemes should incorporate training, to upskill the disadvantaged groups taking part</a:t>
            </a:r>
          </a:p>
          <a:p>
            <a:endParaRPr lang="en-IE" sz="2000" dirty="0" smtClean="0">
              <a:solidFill>
                <a:schemeClr val="tx1"/>
              </a:solidFill>
            </a:endParaRPr>
          </a:p>
          <a:p>
            <a:r>
              <a:rPr lang="en-IE" sz="2000" dirty="0" smtClean="0">
                <a:solidFill>
                  <a:schemeClr val="tx1"/>
                </a:solidFill>
              </a:rPr>
              <a:t>Better links are needed between employment schemes and the labour market.  Participants could be given enhanced activation support, e.g. through </a:t>
            </a:r>
            <a:r>
              <a:rPr lang="en-IE" sz="2000" dirty="0" err="1" smtClean="0">
                <a:solidFill>
                  <a:schemeClr val="tx1"/>
                </a:solidFill>
              </a:rPr>
              <a:t>JobPath</a:t>
            </a:r>
            <a:r>
              <a:rPr lang="en-IE" sz="2000" dirty="0" smtClean="0">
                <a:solidFill>
                  <a:schemeClr val="tx1"/>
                </a:solidFill>
              </a:rPr>
              <a:t>, as their time on a scheme draws to a close</a:t>
            </a:r>
          </a:p>
          <a:p>
            <a:endParaRPr lang="en-IE" sz="2000" dirty="0" smtClean="0">
              <a:solidFill>
                <a:schemeClr val="tx1"/>
              </a:solidFill>
            </a:endParaRPr>
          </a:p>
          <a:p>
            <a:r>
              <a:rPr lang="en-IE" sz="2000" dirty="0" smtClean="0">
                <a:solidFill>
                  <a:schemeClr val="tx1"/>
                </a:solidFill>
              </a:rPr>
              <a:t>The potential of self-sustaining social enterprise to address long-term unemployment should be promoted</a:t>
            </a:r>
          </a:p>
          <a:p>
            <a:endParaRPr lang="en-IE" sz="2400" b="1" dirty="0">
              <a:solidFill>
                <a:schemeClr val="accent6">
                  <a:lumMod val="75000"/>
                </a:schemeClr>
              </a:solidFill>
            </a:endParaRPr>
          </a:p>
        </p:txBody>
      </p:sp>
    </p:spTree>
    <p:extLst>
      <p:ext uri="{BB962C8B-B14F-4D97-AF65-F5344CB8AC3E}">
        <p14:creationId xmlns:p14="http://schemas.microsoft.com/office/powerpoint/2010/main" val="36253827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b="1" dirty="0" smtClean="0"/>
              <a:t>Conclusions  </a:t>
            </a:r>
            <a:br>
              <a:rPr lang="en-IE" b="1" dirty="0" smtClean="0"/>
            </a:br>
            <a:r>
              <a:rPr lang="en-IE" sz="3100" b="1" i="1" dirty="0" smtClean="0"/>
              <a:t>Role of Employers</a:t>
            </a:r>
            <a:endParaRPr lang="en-IE" sz="3100" b="1" i="1" dirty="0"/>
          </a:p>
        </p:txBody>
      </p:sp>
      <p:sp>
        <p:nvSpPr>
          <p:cNvPr id="3" name="TextBox 2"/>
          <p:cNvSpPr txBox="1"/>
          <p:nvPr/>
        </p:nvSpPr>
        <p:spPr>
          <a:xfrm>
            <a:off x="827584" y="1700808"/>
            <a:ext cx="3312368" cy="1738938"/>
          </a:xfrm>
          <a:prstGeom prst="rect">
            <a:avLst/>
          </a:prstGeom>
          <a:solidFill>
            <a:schemeClr val="accent6">
              <a:lumMod val="60000"/>
              <a:lumOff val="40000"/>
            </a:schemeClr>
          </a:solidFill>
          <a:ln w="3175">
            <a:solidFill>
              <a:schemeClr val="tx1"/>
            </a:solidFill>
          </a:ln>
        </p:spPr>
        <p:txBody>
          <a:bodyPr wrap="square" rtlCol="0">
            <a:spAutoFit/>
          </a:bodyPr>
          <a:lstStyle/>
          <a:p>
            <a:r>
              <a:rPr lang="en-IE" sz="1600" b="1" dirty="0" smtClean="0"/>
              <a:t>Addressing labour shortages</a:t>
            </a:r>
          </a:p>
          <a:p>
            <a:pPr marL="285750" indent="-285750">
              <a:buFont typeface="Arial" panose="020B0604020202020204" pitchFamily="34" charset="0"/>
              <a:buChar char="•"/>
            </a:pPr>
            <a:r>
              <a:rPr lang="en-IE" sz="1300" dirty="0" smtClean="0"/>
              <a:t>Those out of the labour market for a long period are a potential labour supply for employers with staff shortages</a:t>
            </a:r>
          </a:p>
          <a:p>
            <a:pPr marL="285750" indent="-285750">
              <a:buFont typeface="Arial" panose="020B0604020202020204" pitchFamily="34" charset="0"/>
              <a:buChar char="•"/>
            </a:pPr>
            <a:r>
              <a:rPr lang="en-IE" sz="1300" dirty="0" smtClean="0"/>
              <a:t>Employers should be encouraged to engage more with applicants with atypical CVs, e.g. through recognising the value of volunteering</a:t>
            </a:r>
            <a:endParaRPr lang="en-IE" sz="1300" dirty="0"/>
          </a:p>
        </p:txBody>
      </p:sp>
      <p:sp>
        <p:nvSpPr>
          <p:cNvPr id="4" name="TextBox 3"/>
          <p:cNvSpPr txBox="1"/>
          <p:nvPr/>
        </p:nvSpPr>
        <p:spPr>
          <a:xfrm>
            <a:off x="4518096" y="1700808"/>
            <a:ext cx="3582296" cy="1738938"/>
          </a:xfrm>
          <a:prstGeom prst="rect">
            <a:avLst/>
          </a:prstGeom>
          <a:solidFill>
            <a:schemeClr val="tx2">
              <a:lumMod val="20000"/>
              <a:lumOff val="80000"/>
            </a:schemeClr>
          </a:solidFill>
          <a:ln w="3175">
            <a:solidFill>
              <a:schemeClr val="tx1"/>
            </a:solidFill>
          </a:ln>
        </p:spPr>
        <p:txBody>
          <a:bodyPr wrap="square" rtlCol="0">
            <a:spAutoFit/>
          </a:bodyPr>
          <a:lstStyle/>
          <a:p>
            <a:r>
              <a:rPr lang="en-IE" sz="1600" b="1" dirty="0" smtClean="0"/>
              <a:t>Engaging with employers</a:t>
            </a:r>
          </a:p>
          <a:p>
            <a:pPr marL="285750" indent="-285750">
              <a:buFont typeface="Arial" panose="020B0604020202020204" pitchFamily="34" charset="0"/>
              <a:buChar char="•"/>
            </a:pPr>
            <a:r>
              <a:rPr lang="en-IE" sz="1300" dirty="0" smtClean="0"/>
              <a:t>Employment support and training services need to engage more comprehensively and consistently with employers</a:t>
            </a:r>
          </a:p>
          <a:p>
            <a:pPr marL="285750" indent="-285750">
              <a:buFont typeface="Arial" panose="020B0604020202020204" pitchFamily="34" charset="0"/>
              <a:buChar char="•"/>
            </a:pPr>
            <a:r>
              <a:rPr lang="en-IE" sz="1300" dirty="0" smtClean="0"/>
              <a:t>Employers should be encouraged to engage with disadvantaged communities, through e.g. social clauses</a:t>
            </a:r>
          </a:p>
          <a:p>
            <a:pPr marL="285750" indent="-285750">
              <a:buFont typeface="Arial" panose="020B0604020202020204" pitchFamily="34" charset="0"/>
              <a:buChar char="•"/>
            </a:pPr>
            <a:endParaRPr lang="en-IE" sz="1300" dirty="0"/>
          </a:p>
        </p:txBody>
      </p:sp>
      <p:sp>
        <p:nvSpPr>
          <p:cNvPr id="5" name="TextBox 4"/>
          <p:cNvSpPr txBox="1"/>
          <p:nvPr/>
        </p:nvSpPr>
        <p:spPr>
          <a:xfrm>
            <a:off x="816224" y="3866557"/>
            <a:ext cx="3312368" cy="1338828"/>
          </a:xfrm>
          <a:prstGeom prst="rect">
            <a:avLst/>
          </a:prstGeom>
          <a:solidFill>
            <a:schemeClr val="accent4">
              <a:lumMod val="40000"/>
              <a:lumOff val="60000"/>
            </a:schemeClr>
          </a:solidFill>
          <a:ln w="3175">
            <a:solidFill>
              <a:schemeClr val="tx1"/>
            </a:solidFill>
          </a:ln>
        </p:spPr>
        <p:txBody>
          <a:bodyPr wrap="square" rtlCol="0">
            <a:spAutoFit/>
          </a:bodyPr>
          <a:lstStyle/>
          <a:p>
            <a:r>
              <a:rPr lang="en-IE" sz="1600" b="1" dirty="0" smtClean="0"/>
              <a:t>Precarious employment</a:t>
            </a:r>
          </a:p>
          <a:p>
            <a:pPr marL="285750" indent="-285750">
              <a:buFont typeface="Arial" panose="020B0604020202020204" pitchFamily="34" charset="0"/>
              <a:buChar char="•"/>
            </a:pPr>
            <a:r>
              <a:rPr lang="en-IE" sz="1300" dirty="0" smtClean="0"/>
              <a:t>There is a concern about the use of precarious working practices</a:t>
            </a:r>
          </a:p>
          <a:p>
            <a:pPr marL="285750" indent="-285750">
              <a:buFont typeface="Arial" panose="020B0604020202020204" pitchFamily="34" charset="0"/>
              <a:buChar char="•"/>
            </a:pPr>
            <a:r>
              <a:rPr lang="en-IE" sz="1300" dirty="0" smtClean="0"/>
              <a:t>Actions should be continued to address negative issues arising from these practices</a:t>
            </a:r>
          </a:p>
        </p:txBody>
      </p:sp>
      <p:sp>
        <p:nvSpPr>
          <p:cNvPr id="6" name="TextBox 5"/>
          <p:cNvSpPr txBox="1"/>
          <p:nvPr/>
        </p:nvSpPr>
        <p:spPr>
          <a:xfrm>
            <a:off x="4518096" y="3861048"/>
            <a:ext cx="3438280" cy="1938992"/>
          </a:xfrm>
          <a:prstGeom prst="rect">
            <a:avLst/>
          </a:prstGeom>
          <a:solidFill>
            <a:schemeClr val="accent3">
              <a:lumMod val="40000"/>
              <a:lumOff val="60000"/>
            </a:schemeClr>
          </a:solidFill>
          <a:ln w="3175">
            <a:solidFill>
              <a:schemeClr val="tx1"/>
            </a:solidFill>
          </a:ln>
        </p:spPr>
        <p:txBody>
          <a:bodyPr wrap="square" rtlCol="0">
            <a:spAutoFit/>
          </a:bodyPr>
          <a:lstStyle/>
          <a:p>
            <a:r>
              <a:rPr lang="en-IE" sz="1600" b="1" dirty="0" smtClean="0"/>
              <a:t>Self-employment</a:t>
            </a:r>
          </a:p>
          <a:p>
            <a:pPr marL="285750" indent="-285750">
              <a:buFont typeface="Arial" panose="020B0604020202020204" pitchFamily="34" charset="0"/>
              <a:buChar char="•"/>
            </a:pPr>
            <a:r>
              <a:rPr lang="en-IE" sz="1300" dirty="0" smtClean="0"/>
              <a:t>There are a range of supports to move into self-employment</a:t>
            </a:r>
          </a:p>
          <a:p>
            <a:pPr marL="285750" indent="-285750">
              <a:buFont typeface="Arial" panose="020B0604020202020204" pitchFamily="34" charset="0"/>
              <a:buChar char="•"/>
            </a:pPr>
            <a:r>
              <a:rPr lang="en-IE" sz="1300" dirty="0" smtClean="0"/>
              <a:t>However, greater flexibility in the administration of these supports could help those with little or no capital to progress into self-employment </a:t>
            </a:r>
          </a:p>
          <a:p>
            <a:pPr marL="285750" indent="-285750">
              <a:buFont typeface="Arial" panose="020B0604020202020204" pitchFamily="34" charset="0"/>
              <a:buChar char="•"/>
            </a:pPr>
            <a:endParaRPr lang="en-IE" sz="1300" dirty="0"/>
          </a:p>
          <a:p>
            <a:pPr marL="285750" indent="-285750">
              <a:buFont typeface="Arial" panose="020B0604020202020204" pitchFamily="34" charset="0"/>
              <a:buChar char="•"/>
            </a:pPr>
            <a:endParaRPr lang="en-IE" sz="1300" dirty="0"/>
          </a:p>
        </p:txBody>
      </p:sp>
    </p:spTree>
    <p:extLst>
      <p:ext uri="{BB962C8B-B14F-4D97-AF65-F5344CB8AC3E}">
        <p14:creationId xmlns:p14="http://schemas.microsoft.com/office/powerpoint/2010/main" val="36253827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smtClean="0"/>
              <a:t>Why focus on jobless households</a:t>
            </a:r>
            <a:endParaRPr lang="en-IE" b="1" dirty="0"/>
          </a:p>
        </p:txBody>
      </p:sp>
      <p:sp>
        <p:nvSpPr>
          <p:cNvPr id="3" name="Content Placeholder 2"/>
          <p:cNvSpPr>
            <a:spLocks noGrp="1"/>
          </p:cNvSpPr>
          <p:nvPr>
            <p:ph idx="1"/>
          </p:nvPr>
        </p:nvSpPr>
        <p:spPr>
          <a:xfrm>
            <a:off x="611560" y="1556792"/>
            <a:ext cx="8229600" cy="4813995"/>
          </a:xfrm>
        </p:spPr>
        <p:txBody>
          <a:bodyPr>
            <a:normAutofit fontScale="92500" lnSpcReduction="20000"/>
          </a:bodyPr>
          <a:lstStyle/>
          <a:p>
            <a:r>
              <a:rPr lang="en-IE" dirty="0" smtClean="0"/>
              <a:t>Household joblessness is high in Ireland</a:t>
            </a:r>
          </a:p>
          <a:p>
            <a:r>
              <a:rPr lang="en-IE" dirty="0" smtClean="0"/>
              <a:t>People in jobless households have a high risk of poverty</a:t>
            </a:r>
          </a:p>
          <a:p>
            <a:r>
              <a:rPr lang="en-IE" dirty="0" smtClean="0"/>
              <a:t>Household joblessness has a long and lasting impact on children</a:t>
            </a:r>
          </a:p>
          <a:p>
            <a:r>
              <a:rPr lang="en-IE" dirty="0" smtClean="0"/>
              <a:t>Household joblessness is a significant cost to the state</a:t>
            </a:r>
          </a:p>
          <a:p>
            <a:r>
              <a:rPr lang="en-IE" dirty="0" smtClean="0"/>
              <a:t>Jobless households are households where no-one is working or there is only marginal attachment to the labour </a:t>
            </a:r>
            <a:r>
              <a:rPr lang="en-IE" dirty="0"/>
              <a:t>force </a:t>
            </a:r>
            <a:r>
              <a:rPr lang="en-IE" sz="2200" dirty="0"/>
              <a:t>(sometimes referred to as low work </a:t>
            </a:r>
            <a:r>
              <a:rPr lang="en-IE" sz="2200" dirty="0" smtClean="0"/>
              <a:t>intensity households)</a:t>
            </a:r>
            <a:r>
              <a:rPr lang="en-IE" dirty="0" smtClean="0"/>
              <a:t> </a:t>
            </a:r>
          </a:p>
          <a:p>
            <a:endParaRPr lang="en-IE" b="1" dirty="0"/>
          </a:p>
        </p:txBody>
      </p:sp>
    </p:spTree>
    <p:extLst>
      <p:ext uri="{BB962C8B-B14F-4D97-AF65-F5344CB8AC3E}">
        <p14:creationId xmlns:p14="http://schemas.microsoft.com/office/powerpoint/2010/main" val="35923612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b="1" dirty="0" smtClean="0"/>
              <a:t>Conclusions  </a:t>
            </a:r>
            <a:br>
              <a:rPr lang="en-IE" b="1" dirty="0" smtClean="0"/>
            </a:br>
            <a:r>
              <a:rPr lang="en-IE" sz="4000" b="1" i="1" dirty="0" smtClean="0"/>
              <a:t>Institutions and Service Provision</a:t>
            </a:r>
            <a:endParaRPr lang="en-IE" sz="4000" b="1" i="1" dirty="0"/>
          </a:p>
        </p:txBody>
      </p:sp>
      <p:sp>
        <p:nvSpPr>
          <p:cNvPr id="3" name="Content Placeholder 2"/>
          <p:cNvSpPr>
            <a:spLocks noGrp="1"/>
          </p:cNvSpPr>
          <p:nvPr>
            <p:ph sz="half" idx="1"/>
          </p:nvPr>
        </p:nvSpPr>
        <p:spPr>
          <a:solidFill>
            <a:srgbClr val="FFFF00"/>
          </a:solidFill>
          <a:ln w="3175"/>
        </p:spPr>
        <p:txBody>
          <a:bodyPr>
            <a:normAutofit/>
          </a:bodyPr>
          <a:lstStyle/>
          <a:p>
            <a:pPr marL="0" indent="0">
              <a:buNone/>
            </a:pPr>
            <a:r>
              <a:rPr lang="en-IE" sz="1800" b="1" dirty="0" smtClean="0"/>
              <a:t>The importance of ethos</a:t>
            </a:r>
          </a:p>
          <a:p>
            <a:r>
              <a:rPr lang="en-IE" sz="1600" dirty="0" smtClean="0"/>
              <a:t>There needs to be greater trust between service users and service providers, to ensure effective engagement</a:t>
            </a:r>
          </a:p>
          <a:p>
            <a:endParaRPr lang="en-IE" sz="1600" dirty="0"/>
          </a:p>
          <a:p>
            <a:pPr marL="0" indent="0">
              <a:buNone/>
            </a:pPr>
            <a:r>
              <a:rPr lang="en-IE" sz="1800" b="1" dirty="0" smtClean="0"/>
              <a:t>Flexibility</a:t>
            </a:r>
          </a:p>
          <a:p>
            <a:r>
              <a:rPr lang="en-IE" sz="1600" dirty="0" smtClean="0"/>
              <a:t>Greater flexibility in eligibility criteria would allow local service delivery to be better tailored to meet people’s needs</a:t>
            </a:r>
          </a:p>
          <a:p>
            <a:endParaRPr lang="en-IE" sz="1600" dirty="0" smtClean="0"/>
          </a:p>
          <a:p>
            <a:pPr marL="0" indent="0">
              <a:buNone/>
            </a:pPr>
            <a:r>
              <a:rPr lang="en-IE" sz="1800" b="1" dirty="0" smtClean="0"/>
              <a:t>Funding</a:t>
            </a:r>
          </a:p>
          <a:p>
            <a:r>
              <a:rPr lang="en-IE" sz="1600" dirty="0" smtClean="0"/>
              <a:t>Adequate funding is required to address the needs of disadvantaged groups</a:t>
            </a:r>
          </a:p>
          <a:p>
            <a:r>
              <a:rPr lang="en-IE" sz="1600" dirty="0" smtClean="0"/>
              <a:t>Poor neighbourhoods do not have enough resources to self-finance community services</a:t>
            </a:r>
          </a:p>
          <a:p>
            <a:pPr marL="0" indent="0">
              <a:buNone/>
            </a:pPr>
            <a:endParaRPr lang="en-IE" sz="1600" b="1" dirty="0"/>
          </a:p>
        </p:txBody>
      </p:sp>
      <p:sp>
        <p:nvSpPr>
          <p:cNvPr id="4" name="Content Placeholder 3"/>
          <p:cNvSpPr>
            <a:spLocks noGrp="1"/>
          </p:cNvSpPr>
          <p:nvPr>
            <p:ph sz="half" idx="2"/>
          </p:nvPr>
        </p:nvSpPr>
        <p:spPr>
          <a:xfrm>
            <a:off x="4932040" y="1600200"/>
            <a:ext cx="3754760" cy="4525963"/>
          </a:xfrm>
          <a:solidFill>
            <a:schemeClr val="accent3">
              <a:lumMod val="60000"/>
              <a:lumOff val="40000"/>
            </a:schemeClr>
          </a:solidFill>
          <a:ln w="3175">
            <a:solidFill>
              <a:schemeClr val="tx1"/>
            </a:solidFill>
          </a:ln>
        </p:spPr>
        <p:txBody>
          <a:bodyPr>
            <a:normAutofit/>
          </a:bodyPr>
          <a:lstStyle/>
          <a:p>
            <a:pPr marL="0" indent="0">
              <a:buNone/>
            </a:pPr>
            <a:r>
              <a:rPr lang="en-IE" sz="1800" b="1" dirty="0" smtClean="0"/>
              <a:t>Assessing outcomes</a:t>
            </a:r>
          </a:p>
          <a:p>
            <a:r>
              <a:rPr lang="en-IE" sz="1600" dirty="0" smtClean="0"/>
              <a:t>Clear service outcomes should be set</a:t>
            </a:r>
          </a:p>
          <a:p>
            <a:r>
              <a:rPr lang="en-IE" sz="1600" dirty="0" smtClean="0"/>
              <a:t>Continue work to build evaluation into all programmes</a:t>
            </a:r>
          </a:p>
          <a:p>
            <a:r>
              <a:rPr lang="en-IE" sz="1600" dirty="0" smtClean="0"/>
              <a:t>Collect data which will adequately capture service outcomes, without being too onerous</a:t>
            </a:r>
          </a:p>
          <a:p>
            <a:r>
              <a:rPr lang="en-IE" sz="1600" dirty="0" smtClean="0"/>
              <a:t>Develop measures which can capture ‘distance travelled’, particularly where the journey does not end in employment</a:t>
            </a:r>
          </a:p>
          <a:p>
            <a:r>
              <a:rPr lang="en-IE" sz="1600" dirty="0" smtClean="0"/>
              <a:t>Continue work to act on the evidence of data gathered and evaluations undertaken</a:t>
            </a:r>
            <a:endParaRPr lang="en-IE" sz="1600" dirty="0"/>
          </a:p>
        </p:txBody>
      </p:sp>
    </p:spTree>
    <p:extLst>
      <p:ext uri="{BB962C8B-B14F-4D97-AF65-F5344CB8AC3E}">
        <p14:creationId xmlns:p14="http://schemas.microsoft.com/office/powerpoint/2010/main" val="36253827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IE" sz="4000" b="1" dirty="0"/>
              <a:t>Household Joblessness is distinct from </a:t>
            </a:r>
            <a:r>
              <a:rPr lang="en-IE" sz="4000" b="1" dirty="0" smtClean="0"/>
              <a:t>Unemployment</a:t>
            </a:r>
            <a:endParaRPr lang="en-IE" b="1" dirty="0"/>
          </a:p>
        </p:txBody>
      </p:sp>
      <p:sp>
        <p:nvSpPr>
          <p:cNvPr id="5" name="Content Placeholder 4"/>
          <p:cNvSpPr>
            <a:spLocks noGrp="1"/>
          </p:cNvSpPr>
          <p:nvPr>
            <p:ph sz="half" idx="1"/>
          </p:nvPr>
        </p:nvSpPr>
        <p:spPr>
          <a:xfrm>
            <a:off x="467544" y="2276872"/>
            <a:ext cx="4038600" cy="3600400"/>
          </a:xfrm>
        </p:spPr>
        <p:txBody>
          <a:bodyPr>
            <a:normAutofit/>
          </a:bodyPr>
          <a:lstStyle/>
          <a:p>
            <a:r>
              <a:rPr lang="en-IE" sz="2000" b="1" dirty="0" smtClean="0"/>
              <a:t>Broader </a:t>
            </a:r>
            <a:r>
              <a:rPr lang="en-IE" sz="2000" b="1" dirty="0"/>
              <a:t>than unemployment </a:t>
            </a:r>
            <a:endParaRPr lang="en-IE" sz="2000" b="1" dirty="0" smtClean="0"/>
          </a:p>
          <a:p>
            <a:endParaRPr lang="en-IE" sz="2000" b="1" dirty="0"/>
          </a:p>
          <a:p>
            <a:r>
              <a:rPr lang="en-IE" sz="2000" b="1" dirty="0" smtClean="0"/>
              <a:t>Includes caring </a:t>
            </a:r>
            <a:r>
              <a:rPr lang="en-IE" sz="2000" b="1" dirty="0"/>
              <a:t>for home &amp; family, people with disability, carers, lone </a:t>
            </a:r>
            <a:r>
              <a:rPr lang="en-IE" sz="2000" b="1" dirty="0" smtClean="0"/>
              <a:t>parents</a:t>
            </a:r>
          </a:p>
          <a:p>
            <a:endParaRPr lang="en-IE" sz="2000" b="1" dirty="0"/>
          </a:p>
          <a:p>
            <a:r>
              <a:rPr lang="en-IE" sz="2000" b="1" dirty="0"/>
              <a:t>Considers </a:t>
            </a:r>
            <a:r>
              <a:rPr lang="en-IE" sz="2000" b="1" dirty="0" smtClean="0"/>
              <a:t>all the adults under 60 in a household </a:t>
            </a:r>
            <a:endParaRPr lang="en-IE" dirty="0"/>
          </a:p>
        </p:txBody>
      </p:sp>
      <p:pic>
        <p:nvPicPr>
          <p:cNvPr id="102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1628801"/>
            <a:ext cx="4038600" cy="4385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18970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b="1" dirty="0" smtClean="0"/>
              <a:t>NESC Study:</a:t>
            </a:r>
            <a:br>
              <a:rPr lang="en-IE" b="1" dirty="0" smtClean="0"/>
            </a:br>
            <a:r>
              <a:rPr lang="en-IE" sz="3100" b="1" dirty="0" smtClean="0"/>
              <a:t>in a Disadvantaged Suburb of Dublin </a:t>
            </a:r>
            <a:endParaRPr lang="en-IE" sz="3100" b="1" dirty="0"/>
          </a:p>
        </p:txBody>
      </p:sp>
      <p:sp>
        <p:nvSpPr>
          <p:cNvPr id="4" name="Text Placeholder 3"/>
          <p:cNvSpPr>
            <a:spLocks noGrp="1"/>
          </p:cNvSpPr>
          <p:nvPr>
            <p:ph type="body" idx="1"/>
          </p:nvPr>
        </p:nvSpPr>
        <p:spPr>
          <a:xfrm>
            <a:off x="457200" y="1535113"/>
            <a:ext cx="4040188" cy="381719"/>
          </a:xfrm>
        </p:spPr>
        <p:txBody>
          <a:bodyPr>
            <a:normAutofit fontScale="92500" lnSpcReduction="20000"/>
          </a:bodyPr>
          <a:lstStyle/>
          <a:p>
            <a:r>
              <a:rPr lang="en-IE" dirty="0" smtClean="0"/>
              <a:t>92 Interviews with:</a:t>
            </a:r>
            <a:endParaRPr lang="en-IE" dirty="0"/>
          </a:p>
        </p:txBody>
      </p:sp>
      <p:sp>
        <p:nvSpPr>
          <p:cNvPr id="5" name="Content Placeholder 4"/>
          <p:cNvSpPr>
            <a:spLocks noGrp="1"/>
          </p:cNvSpPr>
          <p:nvPr>
            <p:ph sz="half" idx="2"/>
          </p:nvPr>
        </p:nvSpPr>
        <p:spPr>
          <a:xfrm>
            <a:off x="467544" y="2276872"/>
            <a:ext cx="4040188" cy="4065315"/>
          </a:xfrm>
        </p:spPr>
        <p:txBody>
          <a:bodyPr>
            <a:normAutofit/>
          </a:bodyPr>
          <a:lstStyle/>
          <a:p>
            <a:r>
              <a:rPr lang="en-IE" sz="2200" dirty="0" smtClean="0"/>
              <a:t>33 jobless households (</a:t>
            </a:r>
            <a:r>
              <a:rPr lang="en-IE" sz="2200" dirty="0"/>
              <a:t>3</a:t>
            </a:r>
            <a:r>
              <a:rPr lang="en-IE" sz="2200" dirty="0" smtClean="0"/>
              <a:t>4 people)</a:t>
            </a:r>
          </a:p>
          <a:p>
            <a:r>
              <a:rPr lang="en-IE" sz="2200" dirty="0" smtClean="0"/>
              <a:t>16 local services</a:t>
            </a:r>
          </a:p>
          <a:p>
            <a:r>
              <a:rPr lang="en-IE" sz="2200" dirty="0" smtClean="0"/>
              <a:t>11 county/regional services</a:t>
            </a:r>
          </a:p>
          <a:p>
            <a:r>
              <a:rPr lang="en-IE" sz="2200" dirty="0" smtClean="0"/>
              <a:t>11 local employers</a:t>
            </a:r>
          </a:p>
          <a:p>
            <a:r>
              <a:rPr lang="en-IE" sz="2200" dirty="0" smtClean="0"/>
              <a:t>12 government departments / agencies</a:t>
            </a:r>
          </a:p>
          <a:p>
            <a:r>
              <a:rPr lang="en-IE" sz="2200" dirty="0" smtClean="0"/>
              <a:t>9 national stakeholders</a:t>
            </a:r>
            <a:endParaRPr lang="en-IE" sz="2200" dirty="0"/>
          </a:p>
        </p:txBody>
      </p:sp>
      <p:sp>
        <p:nvSpPr>
          <p:cNvPr id="6" name="Text Placeholder 5"/>
          <p:cNvSpPr>
            <a:spLocks noGrp="1"/>
          </p:cNvSpPr>
          <p:nvPr>
            <p:ph type="body" sz="quarter" idx="3"/>
          </p:nvPr>
        </p:nvSpPr>
        <p:spPr/>
        <p:txBody>
          <a:bodyPr>
            <a:normAutofit fontScale="92500" lnSpcReduction="20000"/>
          </a:bodyPr>
          <a:lstStyle/>
          <a:p>
            <a:r>
              <a:rPr lang="en-IE" dirty="0" smtClean="0"/>
              <a:t>The area had characteristics of jobless households, which are:</a:t>
            </a:r>
            <a:endParaRPr lang="en-IE" dirty="0"/>
          </a:p>
        </p:txBody>
      </p:sp>
      <p:sp>
        <p:nvSpPr>
          <p:cNvPr id="7" name="Content Placeholder 6"/>
          <p:cNvSpPr>
            <a:spLocks noGrp="1"/>
          </p:cNvSpPr>
          <p:nvPr>
            <p:ph sz="quarter" idx="4"/>
          </p:nvPr>
        </p:nvSpPr>
        <p:spPr>
          <a:xfrm>
            <a:off x="4716016" y="2348880"/>
            <a:ext cx="4104456" cy="3630389"/>
          </a:xfrm>
        </p:spPr>
        <p:txBody>
          <a:bodyPr>
            <a:normAutofit fontScale="92500" lnSpcReduction="20000"/>
          </a:bodyPr>
          <a:lstStyle/>
          <a:p>
            <a:r>
              <a:rPr lang="en-IE" dirty="0" smtClean="0"/>
              <a:t>Higher levels of unemployment</a:t>
            </a:r>
          </a:p>
          <a:p>
            <a:r>
              <a:rPr lang="en-IE" dirty="0" smtClean="0"/>
              <a:t>Lower education levels</a:t>
            </a:r>
          </a:p>
          <a:p>
            <a:r>
              <a:rPr lang="en-IE" dirty="0" smtClean="0"/>
              <a:t>Higher rates of disability </a:t>
            </a:r>
          </a:p>
          <a:p>
            <a:r>
              <a:rPr lang="en-IE" dirty="0" smtClean="0"/>
              <a:t>Households more likely to contain children</a:t>
            </a:r>
          </a:p>
          <a:p>
            <a:r>
              <a:rPr lang="en-IE" dirty="0" smtClean="0"/>
              <a:t>More likely to be headed by a lone parent </a:t>
            </a:r>
          </a:p>
          <a:p>
            <a:r>
              <a:rPr lang="en-IE" dirty="0" smtClean="0"/>
              <a:t>More likely to be in the manual social class</a:t>
            </a:r>
          </a:p>
          <a:p>
            <a:r>
              <a:rPr lang="en-IE" dirty="0" smtClean="0"/>
              <a:t>More likely to be renting accommodation</a:t>
            </a:r>
            <a:endParaRPr lang="en-IE" dirty="0"/>
          </a:p>
          <a:p>
            <a:endParaRPr lang="en-IE" dirty="0"/>
          </a:p>
        </p:txBody>
      </p:sp>
    </p:spTree>
    <p:extLst>
      <p:ext uri="{BB962C8B-B14F-4D97-AF65-F5344CB8AC3E}">
        <p14:creationId xmlns:p14="http://schemas.microsoft.com/office/powerpoint/2010/main" val="6431224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0"/>
            <a:ext cx="684688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383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smtClean="0"/>
              <a:t>Description of Household Interviewees</a:t>
            </a:r>
            <a:endParaRPr lang="en-IE" b="1" dirty="0"/>
          </a:p>
        </p:txBody>
      </p:sp>
      <p:sp>
        <p:nvSpPr>
          <p:cNvPr id="3" name="Text Placeholder 2"/>
          <p:cNvSpPr>
            <a:spLocks noGrp="1"/>
          </p:cNvSpPr>
          <p:nvPr>
            <p:ph type="body" idx="1"/>
          </p:nvPr>
        </p:nvSpPr>
        <p:spPr/>
        <p:txBody>
          <a:bodyPr/>
          <a:lstStyle/>
          <a:p>
            <a:r>
              <a:rPr lang="en-IE" dirty="0" smtClean="0"/>
              <a:t>Education Levels  </a:t>
            </a:r>
            <a:endParaRPr lang="en-IE" dirty="0"/>
          </a:p>
        </p:txBody>
      </p:sp>
      <p:sp>
        <p:nvSpPr>
          <p:cNvPr id="4" name="Content Placeholder 3"/>
          <p:cNvSpPr>
            <a:spLocks noGrp="1"/>
          </p:cNvSpPr>
          <p:nvPr>
            <p:ph sz="half" idx="2"/>
          </p:nvPr>
        </p:nvSpPr>
        <p:spPr/>
        <p:txBody>
          <a:bodyPr>
            <a:normAutofit/>
          </a:bodyPr>
          <a:lstStyle/>
          <a:p>
            <a:r>
              <a:rPr lang="en-IE" sz="2000" dirty="0" smtClean="0"/>
              <a:t>No formal qualifications – 9</a:t>
            </a:r>
          </a:p>
          <a:p>
            <a:r>
              <a:rPr lang="en-IE" sz="2000" dirty="0" smtClean="0"/>
              <a:t>Junior certificate  - 2</a:t>
            </a:r>
          </a:p>
          <a:p>
            <a:r>
              <a:rPr lang="en-IE" sz="2000" dirty="0" smtClean="0"/>
              <a:t>Leaving certificate – 4</a:t>
            </a:r>
          </a:p>
          <a:p>
            <a:r>
              <a:rPr lang="en-IE" sz="2000" dirty="0" smtClean="0"/>
              <a:t>Apprenticeship – 3</a:t>
            </a:r>
          </a:p>
          <a:p>
            <a:r>
              <a:rPr lang="en-IE" sz="2000" dirty="0"/>
              <a:t>F</a:t>
            </a:r>
            <a:r>
              <a:rPr lang="en-IE" sz="2000" dirty="0" smtClean="0"/>
              <a:t>ETAC level 5/6 – 4</a:t>
            </a:r>
          </a:p>
          <a:p>
            <a:r>
              <a:rPr lang="en-IE" sz="2000" dirty="0" smtClean="0"/>
              <a:t>Degree – 4</a:t>
            </a:r>
          </a:p>
          <a:p>
            <a:r>
              <a:rPr lang="en-IE" sz="2000" dirty="0" smtClean="0"/>
              <a:t>Literacy difficulties/dyslexia – 7</a:t>
            </a:r>
          </a:p>
          <a:p>
            <a:endParaRPr lang="en-IE" sz="2000" dirty="0" smtClean="0"/>
          </a:p>
          <a:p>
            <a:pPr marL="0" indent="0">
              <a:buNone/>
            </a:pPr>
            <a:r>
              <a:rPr lang="en-IE" sz="2000" dirty="0" smtClean="0"/>
              <a:t>All attached high value to education</a:t>
            </a:r>
          </a:p>
          <a:p>
            <a:endParaRPr lang="en-IE" dirty="0"/>
          </a:p>
        </p:txBody>
      </p:sp>
      <p:sp>
        <p:nvSpPr>
          <p:cNvPr id="5" name="Text Placeholder 4"/>
          <p:cNvSpPr>
            <a:spLocks noGrp="1"/>
          </p:cNvSpPr>
          <p:nvPr>
            <p:ph type="body" sz="quarter" idx="3"/>
          </p:nvPr>
        </p:nvSpPr>
        <p:spPr/>
        <p:txBody>
          <a:bodyPr/>
          <a:lstStyle/>
          <a:p>
            <a:r>
              <a:rPr lang="en-IE" dirty="0" smtClean="0"/>
              <a:t>Housing     </a:t>
            </a:r>
            <a:endParaRPr lang="en-IE" dirty="0"/>
          </a:p>
        </p:txBody>
      </p:sp>
      <p:sp>
        <p:nvSpPr>
          <p:cNvPr id="6" name="Content Placeholder 5"/>
          <p:cNvSpPr>
            <a:spLocks noGrp="1"/>
          </p:cNvSpPr>
          <p:nvPr>
            <p:ph sz="quarter" idx="4"/>
          </p:nvPr>
        </p:nvSpPr>
        <p:spPr>
          <a:xfrm>
            <a:off x="4499993" y="2174875"/>
            <a:ext cx="4186808" cy="3951288"/>
          </a:xfrm>
        </p:spPr>
        <p:txBody>
          <a:bodyPr>
            <a:normAutofit/>
          </a:bodyPr>
          <a:lstStyle/>
          <a:p>
            <a:r>
              <a:rPr lang="en-IE" sz="2200" dirty="0" smtClean="0"/>
              <a:t>Own home – 7 (6 in mortgage arrears)</a:t>
            </a:r>
          </a:p>
          <a:p>
            <a:r>
              <a:rPr lang="en-IE" sz="2200" dirty="0" smtClean="0"/>
              <a:t>Council house – 11</a:t>
            </a:r>
          </a:p>
          <a:p>
            <a:r>
              <a:rPr lang="en-IE" sz="2200" dirty="0" smtClean="0"/>
              <a:t>Emergency accommodation – 3</a:t>
            </a:r>
          </a:p>
          <a:p>
            <a:r>
              <a:rPr lang="en-IE" sz="2200" dirty="0" smtClean="0"/>
              <a:t>Sharing with relatives – 10</a:t>
            </a:r>
          </a:p>
          <a:p>
            <a:endParaRPr lang="en-IE" sz="2000" dirty="0"/>
          </a:p>
        </p:txBody>
      </p:sp>
      <p:pic>
        <p:nvPicPr>
          <p:cNvPr id="7" name="Picture 6" descr="C:\Users\ammcgauran\AppData\Local\Microsoft\Windows\Temporary Internet Files\Content.IE5\1FANX3GE\211348171[1].jpg"/>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15816" y="1697629"/>
            <a:ext cx="579626" cy="461898"/>
          </a:xfrm>
          <a:prstGeom prst="rect">
            <a:avLst/>
          </a:prstGeom>
          <a:noFill/>
          <a:ln>
            <a:noFill/>
          </a:ln>
        </p:spPr>
      </p:pic>
      <p:pic>
        <p:nvPicPr>
          <p:cNvPr id="8" name="Picture 7" descr="C:\Users\ammcgauran\AppData\Local\Microsoft\Windows\Temporary Internet Files\Content.IE5\2J094T2A\home-icon6[1].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0192" y="1697629"/>
            <a:ext cx="504056" cy="452263"/>
          </a:xfrm>
          <a:prstGeom prst="rect">
            <a:avLst/>
          </a:prstGeom>
          <a:noFill/>
          <a:ln>
            <a:noFill/>
          </a:ln>
        </p:spPr>
      </p:pic>
    </p:spTree>
    <p:extLst>
      <p:ext uri="{BB962C8B-B14F-4D97-AF65-F5344CB8AC3E}">
        <p14:creationId xmlns:p14="http://schemas.microsoft.com/office/powerpoint/2010/main" val="24436527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a:bodyPr>
          <a:lstStyle/>
          <a:p>
            <a:r>
              <a:rPr lang="en-IE" b="1" dirty="0" smtClean="0"/>
              <a:t>Description of Household Interviewees</a:t>
            </a:r>
            <a:endParaRPr lang="en-IE" b="1" dirty="0"/>
          </a:p>
        </p:txBody>
      </p:sp>
      <p:sp>
        <p:nvSpPr>
          <p:cNvPr id="4" name="Text Placeholder 3"/>
          <p:cNvSpPr>
            <a:spLocks noGrp="1"/>
          </p:cNvSpPr>
          <p:nvPr>
            <p:ph type="body" idx="1"/>
          </p:nvPr>
        </p:nvSpPr>
        <p:spPr>
          <a:xfrm>
            <a:off x="483769" y="1118024"/>
            <a:ext cx="7848872" cy="466208"/>
          </a:xfrm>
        </p:spPr>
        <p:txBody>
          <a:bodyPr>
            <a:normAutofit/>
          </a:bodyPr>
          <a:lstStyle/>
          <a:p>
            <a:r>
              <a:rPr lang="en-IE" sz="2200" dirty="0" smtClean="0"/>
              <a:t>Labour market experience  </a:t>
            </a:r>
            <a:endParaRPr lang="en-IE" sz="2200" dirty="0"/>
          </a:p>
        </p:txBody>
      </p:sp>
      <p:sp>
        <p:nvSpPr>
          <p:cNvPr id="5" name="Content Placeholder 4"/>
          <p:cNvSpPr>
            <a:spLocks noGrp="1"/>
          </p:cNvSpPr>
          <p:nvPr>
            <p:ph sz="half" idx="2"/>
          </p:nvPr>
        </p:nvSpPr>
        <p:spPr>
          <a:xfrm>
            <a:off x="556739" y="1535607"/>
            <a:ext cx="8136904" cy="2162668"/>
          </a:xfrm>
        </p:spPr>
        <p:txBody>
          <a:bodyPr>
            <a:normAutofit/>
          </a:bodyPr>
          <a:lstStyle/>
          <a:p>
            <a:r>
              <a:rPr lang="en-IE" sz="1800" dirty="0" smtClean="0"/>
              <a:t>None – 5 – refugees, Travellers, young people</a:t>
            </a:r>
          </a:p>
          <a:p>
            <a:r>
              <a:rPr lang="en-IE" sz="1800" dirty="0" smtClean="0"/>
              <a:t>Low skilled jobs – 20</a:t>
            </a:r>
          </a:p>
          <a:p>
            <a:r>
              <a:rPr lang="en-IE" sz="1800" dirty="0" smtClean="0"/>
              <a:t>Medium skilled jobs – 10</a:t>
            </a:r>
          </a:p>
          <a:p>
            <a:r>
              <a:rPr lang="en-IE" sz="1800" dirty="0" smtClean="0"/>
              <a:t>High skilled jobs – 8</a:t>
            </a:r>
          </a:p>
          <a:p>
            <a:r>
              <a:rPr lang="en-IE" sz="1800" dirty="0" smtClean="0"/>
              <a:t>4 moved from low skill to high skill</a:t>
            </a:r>
          </a:p>
          <a:p>
            <a:r>
              <a:rPr lang="en-IE" sz="1800" dirty="0" smtClean="0"/>
              <a:t>4 (all African migrants) moved from high skill to low skill</a:t>
            </a:r>
            <a:endParaRPr lang="en-IE" sz="1800" dirty="0"/>
          </a:p>
        </p:txBody>
      </p:sp>
      <p:sp>
        <p:nvSpPr>
          <p:cNvPr id="6" name="Text Placeholder 5"/>
          <p:cNvSpPr>
            <a:spLocks noGrp="1"/>
          </p:cNvSpPr>
          <p:nvPr>
            <p:ph type="body" sz="quarter" idx="3"/>
          </p:nvPr>
        </p:nvSpPr>
        <p:spPr>
          <a:xfrm>
            <a:off x="683568" y="3717032"/>
            <a:ext cx="7200800" cy="504056"/>
          </a:xfrm>
        </p:spPr>
        <p:txBody>
          <a:bodyPr>
            <a:normAutofit/>
          </a:bodyPr>
          <a:lstStyle/>
          <a:p>
            <a:r>
              <a:rPr lang="en-IE" sz="2200" dirty="0" smtClean="0"/>
              <a:t>Reasons for unemployment</a:t>
            </a:r>
            <a:endParaRPr lang="en-IE" sz="2200" dirty="0"/>
          </a:p>
        </p:txBody>
      </p:sp>
      <p:sp>
        <p:nvSpPr>
          <p:cNvPr id="7" name="Content Placeholder 6"/>
          <p:cNvSpPr>
            <a:spLocks noGrp="1"/>
          </p:cNvSpPr>
          <p:nvPr>
            <p:ph sz="quarter" idx="4"/>
          </p:nvPr>
        </p:nvSpPr>
        <p:spPr>
          <a:xfrm>
            <a:off x="611560" y="4221088"/>
            <a:ext cx="7344816" cy="2880320"/>
          </a:xfrm>
        </p:spPr>
        <p:txBody>
          <a:bodyPr>
            <a:normAutofit/>
          </a:bodyPr>
          <a:lstStyle/>
          <a:p>
            <a:r>
              <a:rPr lang="en-IE" sz="1800" dirty="0" smtClean="0"/>
              <a:t>The economic crash – 10</a:t>
            </a:r>
          </a:p>
          <a:p>
            <a:r>
              <a:rPr lang="en-IE" sz="1800" dirty="0" smtClean="0"/>
              <a:t>Having a family – 7 (all women)</a:t>
            </a:r>
          </a:p>
          <a:p>
            <a:r>
              <a:rPr lang="en-IE" sz="1800" dirty="0" smtClean="0"/>
              <a:t>Ill health of self/family member – 6</a:t>
            </a:r>
          </a:p>
          <a:p>
            <a:r>
              <a:rPr lang="en-IE" sz="1800" dirty="0" smtClean="0"/>
              <a:t>Other factors, including discrimination – 7 (Travellers/African migrants)</a:t>
            </a:r>
          </a:p>
          <a:p>
            <a:r>
              <a:rPr lang="en-IE" sz="1800" dirty="0" smtClean="0"/>
              <a:t>Rent supplement rules – 2</a:t>
            </a:r>
          </a:p>
          <a:p>
            <a:r>
              <a:rPr lang="en-IE" sz="1800" dirty="0" smtClean="0"/>
              <a:t>More than 1 reason - 17</a:t>
            </a:r>
            <a:endParaRPr lang="en-IE" sz="1800" dirty="0"/>
          </a:p>
        </p:txBody>
      </p:sp>
      <p:pic>
        <p:nvPicPr>
          <p:cNvPr id="8" name="Picture 7" descr="C:\Users\ammcgauran\AppData\Local\Microsoft\Windows\Temporary Internet Files\Content.IE5\LP48J8OI\labour_market[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1920" y="1185975"/>
            <a:ext cx="684348" cy="349632"/>
          </a:xfrm>
          <a:prstGeom prst="rect">
            <a:avLst/>
          </a:prstGeom>
          <a:noFill/>
          <a:ln>
            <a:noFill/>
          </a:ln>
        </p:spPr>
      </p:pic>
      <p:pic>
        <p:nvPicPr>
          <p:cNvPr id="9" name="Picture 8" descr="C:\Users\ammcgauran\AppData\Local\Microsoft\Windows\Temporary Internet Files\Content.IE5\PFIQGH5O\4423185450_f8469ab77b[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94094" y="3861048"/>
            <a:ext cx="648071" cy="243464"/>
          </a:xfrm>
          <a:prstGeom prst="rect">
            <a:avLst/>
          </a:prstGeom>
          <a:noFill/>
          <a:ln>
            <a:noFill/>
          </a:ln>
        </p:spPr>
      </p:pic>
    </p:spTree>
    <p:extLst>
      <p:ext uri="{BB962C8B-B14F-4D97-AF65-F5344CB8AC3E}">
        <p14:creationId xmlns:p14="http://schemas.microsoft.com/office/powerpoint/2010/main" val="25921224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b="1" dirty="0" smtClean="0"/>
              <a:t>Social Welfare Payments and Job Search</a:t>
            </a:r>
            <a:endParaRPr lang="en-IE" b="1" dirty="0"/>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1988339623"/>
              </p:ext>
            </p:extLst>
          </p:nvPr>
        </p:nvGraphicFramePr>
        <p:xfrm>
          <a:off x="539552" y="1844824"/>
          <a:ext cx="4038600" cy="42484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ontent Placeholder 6"/>
          <p:cNvGraphicFramePr>
            <a:graphicFrameLocks noGrp="1"/>
          </p:cNvGraphicFramePr>
          <p:nvPr>
            <p:ph sz="half" idx="2"/>
            <p:extLst>
              <p:ext uri="{D42A27DB-BD31-4B8C-83A1-F6EECF244321}">
                <p14:modId xmlns:p14="http://schemas.microsoft.com/office/powerpoint/2010/main" val="1629236855"/>
              </p:ext>
            </p:extLst>
          </p:nvPr>
        </p:nvGraphicFramePr>
        <p:xfrm>
          <a:off x="4788024" y="1844825"/>
          <a:ext cx="4038600" cy="4104456"/>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6156176" y="1286550"/>
            <a:ext cx="1314335" cy="400110"/>
          </a:xfrm>
          <a:prstGeom prst="rect">
            <a:avLst/>
          </a:prstGeom>
          <a:noFill/>
        </p:spPr>
        <p:txBody>
          <a:bodyPr wrap="none" rtlCol="0">
            <a:spAutoFit/>
          </a:bodyPr>
          <a:lstStyle/>
          <a:p>
            <a:pPr algn="ctr"/>
            <a:r>
              <a:rPr lang="en-IE" sz="2000" b="1" dirty="0" smtClean="0"/>
              <a:t>Job Search</a:t>
            </a:r>
            <a:endParaRPr lang="en-IE" sz="2000" b="1" dirty="0"/>
          </a:p>
        </p:txBody>
      </p:sp>
      <p:sp>
        <p:nvSpPr>
          <p:cNvPr id="3" name="TextBox 2"/>
          <p:cNvSpPr txBox="1"/>
          <p:nvPr/>
        </p:nvSpPr>
        <p:spPr>
          <a:xfrm>
            <a:off x="1691680" y="1286550"/>
            <a:ext cx="2664296" cy="400110"/>
          </a:xfrm>
          <a:prstGeom prst="rect">
            <a:avLst/>
          </a:prstGeom>
          <a:noFill/>
        </p:spPr>
        <p:txBody>
          <a:bodyPr wrap="square" rtlCol="0">
            <a:spAutoFit/>
          </a:bodyPr>
          <a:lstStyle/>
          <a:p>
            <a:r>
              <a:rPr lang="en-IE" sz="2000" b="1" dirty="0" smtClean="0"/>
              <a:t>Payment Type</a:t>
            </a:r>
            <a:endParaRPr lang="en-IE" sz="2000" b="1" dirty="0"/>
          </a:p>
        </p:txBody>
      </p:sp>
      <p:sp>
        <p:nvSpPr>
          <p:cNvPr id="4" name="TextBox 3"/>
          <p:cNvSpPr txBox="1"/>
          <p:nvPr/>
        </p:nvSpPr>
        <p:spPr>
          <a:xfrm>
            <a:off x="1475656" y="5992840"/>
            <a:ext cx="2736304" cy="430887"/>
          </a:xfrm>
          <a:prstGeom prst="rect">
            <a:avLst/>
          </a:prstGeom>
          <a:noFill/>
        </p:spPr>
        <p:txBody>
          <a:bodyPr wrap="square" rtlCol="0">
            <a:spAutoFit/>
          </a:bodyPr>
          <a:lstStyle/>
          <a:p>
            <a:r>
              <a:rPr lang="en-IE" sz="1100" dirty="0" smtClean="0"/>
              <a:t>* </a:t>
            </a:r>
            <a:r>
              <a:rPr lang="en-IE" sz="1100" i="1" dirty="0" smtClean="0"/>
              <a:t>Qualified adult = the adult dependent of a person receiving a social welfare payment</a:t>
            </a:r>
            <a:endParaRPr lang="en-IE" sz="1100" i="1" dirty="0"/>
          </a:p>
        </p:txBody>
      </p:sp>
    </p:spTree>
    <p:extLst>
      <p:ext uri="{BB962C8B-B14F-4D97-AF65-F5344CB8AC3E}">
        <p14:creationId xmlns:p14="http://schemas.microsoft.com/office/powerpoint/2010/main" val="1955511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NESC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NESC Powerpoint Template</Template>
  <TotalTime>4371</TotalTime>
  <Words>12225</Words>
  <Application>Microsoft Office PowerPoint</Application>
  <PresentationFormat>On-screen Show (4:3)</PresentationFormat>
  <Paragraphs>696</Paragraphs>
  <Slides>30</Slides>
  <Notes>27</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NESC Powerpoint Template</vt:lpstr>
      <vt:lpstr>Moving from Welfare to Work: Jobless Households and the Quality of Supportive Services </vt:lpstr>
      <vt:lpstr>Outline of Presentation</vt:lpstr>
      <vt:lpstr>Why focus on jobless households</vt:lpstr>
      <vt:lpstr>Household Joblessness is distinct from Unemployment</vt:lpstr>
      <vt:lpstr>NESC Study: in a Disadvantaged Suburb of Dublin </vt:lpstr>
      <vt:lpstr>PowerPoint Presentation</vt:lpstr>
      <vt:lpstr>Description of Household Interviewees</vt:lpstr>
      <vt:lpstr>Description of Household Interviewees</vt:lpstr>
      <vt:lpstr>Social Welfare Payments and Job Search</vt:lpstr>
      <vt:lpstr>Key Findings – Households – Positive Aspects</vt:lpstr>
      <vt:lpstr>Key Themes Engagement with Employment Support Services</vt:lpstr>
      <vt:lpstr>Key Themes Engagement of Employment Support Services with Employers</vt:lpstr>
      <vt:lpstr>Key Themes Employment Opportunities</vt:lpstr>
      <vt:lpstr>Key Themes Employment Issues</vt:lpstr>
      <vt:lpstr>Key Themes Moving from welfare to work (1)</vt:lpstr>
      <vt:lpstr>Key Themes Moving from welfare to work (2)</vt:lpstr>
      <vt:lpstr>Key Themes Moving from welfare to work (3)</vt:lpstr>
      <vt:lpstr>Key Themes Education and Training (1)</vt:lpstr>
      <vt:lpstr>Key Themes Education and Training (2)</vt:lpstr>
      <vt:lpstr>Key Themes The Role of Institutions in Service Provision</vt:lpstr>
      <vt:lpstr>Key Barriers and Enablers in Transitioning from Welfare to Work</vt:lpstr>
      <vt:lpstr>Conclusions – Key Messages (1)</vt:lpstr>
      <vt:lpstr>Conclusions – Key Messages (2)</vt:lpstr>
      <vt:lpstr>Conclusions – Model of Activation</vt:lpstr>
      <vt:lpstr>Conclusions – Need for Tailored Services</vt:lpstr>
      <vt:lpstr>Conclusions: Welfare to work supports, secondary benefits and income supports</vt:lpstr>
      <vt:lpstr>Conclusions - Training Pathways and Progression</vt:lpstr>
      <vt:lpstr>Conclusions   Employment Schemes</vt:lpstr>
      <vt:lpstr>Conclusions   Role of Employers</vt:lpstr>
      <vt:lpstr>Conclusions   Institutions and Service Provision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on NESC Jobless Households project</dc:title>
  <dc:creator>AnneMarie McGauran</dc:creator>
  <cp:lastModifiedBy>Sheila Clarke</cp:lastModifiedBy>
  <cp:revision>343</cp:revision>
  <cp:lastPrinted>2018-05-08T15:18:50Z</cp:lastPrinted>
  <dcterms:created xsi:type="dcterms:W3CDTF">2016-04-04T15:24:03Z</dcterms:created>
  <dcterms:modified xsi:type="dcterms:W3CDTF">2018-06-19T13:51:01Z</dcterms:modified>
</cp:coreProperties>
</file>