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437" r:id="rId6"/>
    <p:sldId id="320" r:id="rId7"/>
    <p:sldId id="330" r:id="rId8"/>
    <p:sldId id="427" r:id="rId9"/>
    <p:sldId id="424" r:id="rId10"/>
    <p:sldId id="429" r:id="rId11"/>
    <p:sldId id="442" r:id="rId12"/>
    <p:sldId id="443" r:id="rId13"/>
    <p:sldId id="433" r:id="rId14"/>
    <p:sldId id="444" r:id="rId15"/>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65873E37-B513-49D5-987E-987A65214A9D}">
          <p14:sldIdLst>
            <p14:sldId id="256"/>
            <p14:sldId id="437"/>
            <p14:sldId id="320"/>
            <p14:sldId id="330"/>
            <p14:sldId id="427"/>
            <p14:sldId id="424"/>
            <p14:sldId id="429"/>
            <p14:sldId id="442"/>
            <p14:sldId id="443"/>
          </p14:sldIdLst>
        </p14:section>
        <p14:section name="Untitled Section" id="{657BB747-9F2C-4D92-A7D3-4ED57645E50B}">
          <p14:sldIdLst>
            <p14:sldId id="433"/>
            <p14:sldId id="44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74AC50-7A1B-B666-C606-69702ED3E4AD}" name="Jeanne Moore" initials="JM" userId="S::Jeanne.Moore@nesc.ie::adaf376f-9561-43fe-9f4d-3fec5a661f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4A1AC-A3DD-4A18-BF4B-B48E46CEAE13}" v="2" dt="2024-03-08T12:31:07.2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84" autoAdjust="0"/>
  </p:normalViewPr>
  <p:slideViewPr>
    <p:cSldViewPr snapToGrid="0">
      <p:cViewPr varScale="1">
        <p:scale>
          <a:sx n="35" d="100"/>
          <a:sy n="35" d="100"/>
        </p:scale>
        <p:origin x="352" y="1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ne Moore" userId="adaf376f-9561-43fe-9f4d-3fec5a661fd5" providerId="ADAL" clId="{1394A1AC-A3DD-4A18-BF4B-B48E46CEAE13}"/>
    <pc:docChg chg="modSld">
      <pc:chgData name="Jeanne Moore" userId="adaf376f-9561-43fe-9f4d-3fec5a661fd5" providerId="ADAL" clId="{1394A1AC-A3DD-4A18-BF4B-B48E46CEAE13}" dt="2024-03-08T13:06:01.872" v="6" actId="20577"/>
      <pc:docMkLst>
        <pc:docMk/>
      </pc:docMkLst>
      <pc:sldChg chg="modSp mod">
        <pc:chgData name="Jeanne Moore" userId="adaf376f-9561-43fe-9f4d-3fec5a661fd5" providerId="ADAL" clId="{1394A1AC-A3DD-4A18-BF4B-B48E46CEAE13}" dt="2024-03-08T13:06:01.872" v="6" actId="20577"/>
        <pc:sldMkLst>
          <pc:docMk/>
          <pc:sldMk cId="4034286815" sldId="433"/>
        </pc:sldMkLst>
        <pc:spChg chg="mod">
          <ac:chgData name="Jeanne Moore" userId="adaf376f-9561-43fe-9f4d-3fec5a661fd5" providerId="ADAL" clId="{1394A1AC-A3DD-4A18-BF4B-B48E46CEAE13}" dt="2024-03-08T13:06:01.872" v="6" actId="20577"/>
          <ac:spMkLst>
            <pc:docMk/>
            <pc:sldMk cId="4034286815" sldId="433"/>
            <ac:spMk id="6" creationId="{6900D202-EE55-2016-1340-52F3F153B805}"/>
          </ac:spMkLst>
        </pc:spChg>
      </pc:sldChg>
    </pc:docChg>
  </pc:docChgLst>
  <pc:docChgLst>
    <pc:chgData name="Edna Jordan" userId="9a1dfac4-398f-432b-bffa-e7f37cf1bcb3" providerId="ADAL" clId="{266FAD47-2698-460B-81C4-32635EA4E05D}"/>
    <pc:docChg chg="custSel modSld">
      <pc:chgData name="Edna Jordan" userId="9a1dfac4-398f-432b-bffa-e7f37cf1bcb3" providerId="ADAL" clId="{266FAD47-2698-460B-81C4-32635EA4E05D}" dt="2024-03-08T14:47:24.413" v="3" actId="27636"/>
      <pc:docMkLst>
        <pc:docMk/>
      </pc:docMkLst>
      <pc:sldChg chg="modSp mod">
        <pc:chgData name="Edna Jordan" userId="9a1dfac4-398f-432b-bffa-e7f37cf1bcb3" providerId="ADAL" clId="{266FAD47-2698-460B-81C4-32635EA4E05D}" dt="2024-03-08T14:47:24.413" v="3" actId="27636"/>
        <pc:sldMkLst>
          <pc:docMk/>
          <pc:sldMk cId="4034286815" sldId="433"/>
        </pc:sldMkLst>
        <pc:spChg chg="mod">
          <ac:chgData name="Edna Jordan" userId="9a1dfac4-398f-432b-bffa-e7f37cf1bcb3" providerId="ADAL" clId="{266FAD47-2698-460B-81C4-32635EA4E05D}" dt="2024-03-08T14:47:24.413" v="3" actId="27636"/>
          <ac:spMkLst>
            <pc:docMk/>
            <pc:sldMk cId="4034286815" sldId="433"/>
            <ac:spMk id="6" creationId="{6900D202-EE55-2016-1340-52F3F153B8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90488" y="744538"/>
            <a:ext cx="6616700" cy="3722687"/>
          </a:xfrm>
          <a:prstGeom prst="rect">
            <a:avLst/>
          </a:prstGeom>
        </p:spPr>
        <p:txBody>
          <a:bodyPr/>
          <a:lstStyle/>
          <a:p>
            <a:endParaRPr/>
          </a:p>
        </p:txBody>
      </p:sp>
      <p:sp>
        <p:nvSpPr>
          <p:cNvPr id="149" name="Shape 149"/>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2707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spcAft>
                <a:spcPts val="600"/>
              </a:spcAft>
            </a:pPr>
            <a:endParaRPr lang="en-GB"/>
          </a:p>
        </p:txBody>
      </p:sp>
    </p:spTree>
    <p:extLst>
      <p:ext uri="{BB962C8B-B14F-4D97-AF65-F5344CB8AC3E}">
        <p14:creationId xmlns:p14="http://schemas.microsoft.com/office/powerpoint/2010/main" val="210050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94E26-47BE-85B3-9864-58AF44D1D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AADED-1C4C-B8EC-071E-5BAA98AEEE3E}"/>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DC527726-40C2-EF78-CF2D-DC9CE2701F1C}"/>
              </a:ext>
            </a:extLst>
          </p:cNvPr>
          <p:cNvSpPr>
            <a:spLocks noGrp="1"/>
          </p:cNvSpPr>
          <p:nvPr>
            <p:ph type="body" idx="1"/>
          </p:nvPr>
        </p:nvSpPr>
        <p:spPr/>
        <p:txBody>
          <a:bodyPr/>
          <a:lstStyle/>
          <a:p>
            <a:pPr>
              <a:lnSpc>
                <a:spcPct val="107000"/>
              </a:lnSpc>
              <a:spcAft>
                <a:spcPts val="800"/>
              </a:spcAft>
            </a:pPr>
            <a:endParaRPr lang="en-GB"/>
          </a:p>
        </p:txBody>
      </p:sp>
    </p:spTree>
    <p:extLst>
      <p:ext uri="{BB962C8B-B14F-4D97-AF65-F5344CB8AC3E}">
        <p14:creationId xmlns:p14="http://schemas.microsoft.com/office/powerpoint/2010/main" val="161617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9C89-B24C-9162-F513-DBC3DD929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A24FD-12FE-BBCF-F743-73F44CB6D9B4}"/>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5EA44EF0-5ECC-E55F-CC46-05452B93BFE1}"/>
              </a:ext>
            </a:extLst>
          </p:cNvPr>
          <p:cNvSpPr>
            <a:spLocks noGrp="1"/>
          </p:cNvSpPr>
          <p:nvPr>
            <p:ph type="body" idx="1"/>
          </p:nvPr>
        </p:nvSpPr>
        <p:spPr/>
        <p:txBody>
          <a:bodyPr/>
          <a:lstStyle/>
          <a:p>
            <a:pPr>
              <a:lnSpc>
                <a:spcPct val="107000"/>
              </a:lnSpc>
              <a:spcAft>
                <a:spcPts val="800"/>
              </a:spcAft>
            </a:pPr>
            <a:endParaRPr lang="en-GB"/>
          </a:p>
        </p:txBody>
      </p:sp>
    </p:spTree>
    <p:extLst>
      <p:ext uri="{BB962C8B-B14F-4D97-AF65-F5344CB8AC3E}">
        <p14:creationId xmlns:p14="http://schemas.microsoft.com/office/powerpoint/2010/main" val="39557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0814CC63-303B-40CC-810E-F3A818F0447C}" type="slidenum">
              <a:rPr lang="en-IE" smtClean="0"/>
              <a:t>3</a:t>
            </a:fld>
            <a:endParaRPr lang="en-IE"/>
          </a:p>
        </p:txBody>
      </p:sp>
    </p:spTree>
    <p:extLst>
      <p:ext uri="{BB962C8B-B14F-4D97-AF65-F5344CB8AC3E}">
        <p14:creationId xmlns:p14="http://schemas.microsoft.com/office/powerpoint/2010/main" val="177944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14CC63-303B-40CC-810E-F3A818F0447C}" type="slidenum">
              <a:rPr lang="en-IE" smtClean="0"/>
              <a:t>4</a:t>
            </a:fld>
            <a:endParaRPr lang="en-IE"/>
          </a:p>
        </p:txBody>
      </p:sp>
    </p:spTree>
    <p:extLst>
      <p:ext uri="{BB962C8B-B14F-4D97-AF65-F5344CB8AC3E}">
        <p14:creationId xmlns:p14="http://schemas.microsoft.com/office/powerpoint/2010/main" val="290858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07000"/>
              </a:lnSpc>
              <a:spcBef>
                <a:spcPts val="0"/>
              </a:spcBef>
              <a:spcAft>
                <a:spcPts val="800"/>
              </a:spcAft>
              <a:buClrTx/>
              <a:buSzTx/>
              <a:buFontTx/>
              <a:buNone/>
              <a:tabLst/>
              <a:defRPr/>
            </a:pPr>
            <a:r>
              <a:rPr lang="en-GB" sz="2400">
                <a:effectLst/>
                <a:latin typeface="Calibri" panose="020F0502020204030204" pitchFamily="34" charset="0"/>
                <a:ea typeface="Calibri" panose="020F0502020204030204" pitchFamily="34" charset="0"/>
                <a:cs typeface="Times New Roman" panose="02020603050405020304" pitchFamily="18" charset="0"/>
              </a:rPr>
              <a:t>the real promise of natural capital accounting is that it is a systematic way of bringing nature’s hidden risk and hidden value into view. </a:t>
            </a:r>
          </a:p>
          <a:p>
            <a:pPr>
              <a:lnSpc>
                <a:spcPct val="107000"/>
              </a:lnSpc>
              <a:spcAft>
                <a:spcPts val="800"/>
              </a:spcAft>
            </a:pPr>
            <a:endParaRPr lang="en-GB"/>
          </a:p>
        </p:txBody>
      </p:sp>
    </p:spTree>
    <p:extLst>
      <p:ext uri="{BB962C8B-B14F-4D97-AF65-F5344CB8AC3E}">
        <p14:creationId xmlns:p14="http://schemas.microsoft.com/office/powerpoint/2010/main" val="103336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nSpc>
                <a:spcPct val="107000"/>
              </a:lnSpc>
              <a:spcAft>
                <a:spcPts val="800"/>
              </a:spcAft>
            </a:pPr>
            <a:r>
              <a:rPr lang="en-GB"/>
              <a:t> </a:t>
            </a:r>
          </a:p>
        </p:txBody>
      </p:sp>
    </p:spTree>
    <p:extLst>
      <p:ext uri="{BB962C8B-B14F-4D97-AF65-F5344CB8AC3E}">
        <p14:creationId xmlns:p14="http://schemas.microsoft.com/office/powerpoint/2010/main" val="3236208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nSpc>
                <a:spcPct val="107000"/>
              </a:lnSpc>
              <a:spcAft>
                <a:spcPts val="800"/>
              </a:spcAft>
            </a:pPr>
            <a:endParaRPr lang="en-GB"/>
          </a:p>
        </p:txBody>
      </p:sp>
    </p:spTree>
    <p:extLst>
      <p:ext uri="{BB962C8B-B14F-4D97-AF65-F5344CB8AC3E}">
        <p14:creationId xmlns:p14="http://schemas.microsoft.com/office/powerpoint/2010/main" val="423910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0E0E6-0C70-901B-EDAA-2A85B40D1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EB10C-A0A1-1661-0B6A-3E18A9EC1E6A}"/>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5FE8A5F1-A1CF-9CF8-9502-A845A6ADE645}"/>
              </a:ext>
            </a:extLst>
          </p:cNvPr>
          <p:cNvSpPr>
            <a:spLocks noGrp="1"/>
          </p:cNvSpPr>
          <p:nvPr>
            <p:ph type="body" idx="1"/>
          </p:nvPr>
        </p:nvSpPr>
        <p:spPr/>
        <p:txBody>
          <a:bodyPr/>
          <a:lstStyle/>
          <a:p>
            <a:pPr>
              <a:spcAft>
                <a:spcPts val="600"/>
              </a:spcAft>
            </a:pPr>
            <a:endParaRPr lang="en-GB"/>
          </a:p>
        </p:txBody>
      </p:sp>
    </p:spTree>
    <p:extLst>
      <p:ext uri="{BB962C8B-B14F-4D97-AF65-F5344CB8AC3E}">
        <p14:creationId xmlns:p14="http://schemas.microsoft.com/office/powerpoint/2010/main" val="10862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2C502-0DDF-EBC0-5707-011C84646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2F602-FC01-7143-8FAA-018F82B5872F}"/>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8DCA0C84-8A5A-DE13-93EE-B36D642AD94A}"/>
              </a:ext>
            </a:extLst>
          </p:cNvPr>
          <p:cNvSpPr>
            <a:spLocks noGrp="1"/>
          </p:cNvSpPr>
          <p:nvPr>
            <p:ph type="body" idx="1"/>
          </p:nvPr>
        </p:nvSpPr>
        <p:spPr/>
        <p:txBody>
          <a:bodyPr/>
          <a:lstStyle/>
          <a:p>
            <a:pPr>
              <a:spcAft>
                <a:spcPts val="600"/>
              </a:spcAft>
            </a:pPr>
            <a:endParaRPr lang="en-GB"/>
          </a:p>
        </p:txBody>
      </p:sp>
    </p:spTree>
    <p:extLst>
      <p:ext uri="{BB962C8B-B14F-4D97-AF65-F5344CB8AC3E}">
        <p14:creationId xmlns:p14="http://schemas.microsoft.com/office/powerpoint/2010/main" val="60357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D397ED-05D7-4942-B54F-18CD71C88E3F}" type="datetimeFigureOut">
              <a:rPr lang="en-IE" smtClean="0"/>
              <a:t>08/03/2024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11993391" y="13076008"/>
            <a:ext cx="384721" cy="379591"/>
          </a:xfrm>
        </p:spPr>
        <p:txBody>
          <a:bodyPr/>
          <a:lstStyle/>
          <a:p>
            <a:fld id="{B209DA99-83F7-4114-AFA8-3876D83DFF45}" type="slidenum">
              <a:rPr lang="en-IE" smtClean="0"/>
              <a:t>‹#›</a:t>
            </a:fld>
            <a:endParaRPr lang="en-IE"/>
          </a:p>
        </p:txBody>
      </p:sp>
    </p:spTree>
    <p:extLst>
      <p:ext uri="{BB962C8B-B14F-4D97-AF65-F5344CB8AC3E}">
        <p14:creationId xmlns:p14="http://schemas.microsoft.com/office/powerpoint/2010/main" val="260086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4669" y="4321178"/>
            <a:ext cx="8368070" cy="7761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79940" y="4321179"/>
            <a:ext cx="8368068" cy="77615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D397ED-05D7-4942-B54F-18CD71C88E3F}" type="datetimeFigureOut">
              <a:rPr lang="en-IE" smtClean="0"/>
              <a:t>08/03/2024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11993391" y="13076008"/>
            <a:ext cx="384721" cy="379591"/>
          </a:xfrm>
        </p:spPr>
        <p:txBody>
          <a:bodyPr/>
          <a:lstStyle/>
          <a:p>
            <a:fld id="{B209DA99-83F7-4114-AFA8-3876D83DFF45}" type="slidenum">
              <a:rPr lang="en-IE" smtClean="0"/>
              <a:t>‹#›</a:t>
            </a:fld>
            <a:endParaRPr lang="en-IE"/>
          </a:p>
        </p:txBody>
      </p:sp>
    </p:spTree>
    <p:extLst>
      <p:ext uri="{BB962C8B-B14F-4D97-AF65-F5344CB8AC3E}">
        <p14:creationId xmlns:p14="http://schemas.microsoft.com/office/powerpoint/2010/main" val="273212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Asset 2.png" descr="Asset 2.png"/>
          <p:cNvPicPr>
            <a:picLocks noChangeAspect="1"/>
          </p:cNvPicPr>
          <p:nvPr/>
        </p:nvPicPr>
        <p:blipFill>
          <a:blip r:embed="rId3"/>
          <a:stretch>
            <a:fillRect/>
          </a:stretch>
        </p:blipFill>
        <p:spPr>
          <a:xfrm>
            <a:off x="-709" y="4136"/>
            <a:ext cx="24484264" cy="13801978"/>
          </a:xfrm>
          <a:prstGeom prst="rect">
            <a:avLst/>
          </a:prstGeom>
          <a:ln w="12700">
            <a:miter lim="400000"/>
          </a:ln>
        </p:spPr>
      </p:pic>
      <p:grpSp>
        <p:nvGrpSpPr>
          <p:cNvPr id="154" name="Group"/>
          <p:cNvGrpSpPr/>
          <p:nvPr/>
        </p:nvGrpSpPr>
        <p:grpSpPr>
          <a:xfrm>
            <a:off x="2520683" y="8436805"/>
            <a:ext cx="1344332" cy="2433431"/>
            <a:chOff x="0" y="708469"/>
            <a:chExt cx="1344331" cy="2433429"/>
          </a:xfrm>
        </p:grpSpPr>
        <p:sp>
          <p:nvSpPr>
            <p:cNvPr id="152" name="Headline Title"/>
            <p:cNvSpPr/>
            <p:nvPr/>
          </p:nvSpPr>
          <p:spPr>
            <a:xfrm>
              <a:off x="0" y="708469"/>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lnSpc>
                  <a:spcPct val="80000"/>
                </a:lnSpc>
                <a:defRPr sz="9000" b="1" spc="-180">
                  <a:solidFill>
                    <a:srgbClr val="FFFFFF"/>
                  </a:solidFill>
                  <a:latin typeface="MADE Evolve Sans"/>
                  <a:ea typeface="MADE Evolve Sans"/>
                  <a:cs typeface="MADE Evolve Sans"/>
                  <a:sym typeface="MADE Evolve Sans"/>
                </a:defRPr>
              </a:lvl1pPr>
            </a:lstStyle>
            <a:p>
              <a:r>
                <a:rPr lang="en-GB"/>
                <a:t> Making Nature Visible: </a:t>
              </a:r>
            </a:p>
            <a:p>
              <a:r>
                <a:rPr lang="en-GB"/>
                <a:t> Natural Capital Accounting</a:t>
              </a:r>
            </a:p>
          </p:txBody>
        </p:sp>
        <p:sp>
          <p:nvSpPr>
            <p:cNvPr id="153" name="Lorem ipsum dolor sit amet"/>
            <p:cNvSpPr/>
            <p:nvPr/>
          </p:nvSpPr>
          <p:spPr>
            <a:xfrm>
              <a:off x="176986" y="2520138"/>
              <a:ext cx="1167345" cy="62176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5000">
                  <a:solidFill>
                    <a:srgbClr val="FFFFFF"/>
                  </a:solidFill>
                  <a:latin typeface="MADE Evolve Sans Light"/>
                  <a:ea typeface="MADE Evolve Sans Light"/>
                  <a:cs typeface="MADE Evolve Sans Light"/>
                  <a:sym typeface="MADE Evolve Sans Light"/>
                </a:defRPr>
              </a:lvl1pPr>
            </a:lstStyle>
            <a:p>
              <a:endParaRPr lang="en-IE"/>
            </a:p>
            <a:p>
              <a:endParaRPr lang="en-IE"/>
            </a:p>
            <a:p>
              <a:r>
                <a:rPr lang="en-IE"/>
                <a:t>Dr Jeanne Moore, NESC </a:t>
              </a:r>
            </a:p>
            <a:p>
              <a:r>
                <a:rPr lang="en-IE"/>
                <a:t>Dublin Royal Convention Centre, March 12th, 2024</a:t>
              </a:r>
            </a:p>
          </p:txBody>
        </p:sp>
      </p:grpSp>
      <p:sp>
        <p:nvSpPr>
          <p:cNvPr id="155" name="29/01/2023"/>
          <p:cNvSpPr txBox="1"/>
          <p:nvPr/>
        </p:nvSpPr>
        <p:spPr>
          <a:xfrm>
            <a:off x="3192849" y="11528676"/>
            <a:ext cx="10265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800">
                <a:solidFill>
                  <a:srgbClr val="FFFFFF"/>
                </a:solidFill>
                <a:latin typeface="MADE Evolve Sans"/>
                <a:ea typeface="MADE Evolve Sans"/>
                <a:cs typeface="MADE Evolve Sans"/>
                <a:sym typeface="MADE Evolve Sans"/>
              </a:defRPr>
            </a:lvl1pPr>
          </a:lstStyle>
          <a:p>
            <a:endParaRPr/>
          </a:p>
        </p:txBody>
      </p:sp>
      <p:pic>
        <p:nvPicPr>
          <p:cNvPr id="156" name="Image" descr="Image"/>
          <p:cNvPicPr>
            <a:picLocks noChangeAspect="1"/>
          </p:cNvPicPr>
          <p:nvPr/>
        </p:nvPicPr>
        <p:blipFill>
          <a:blip r:embed="rId4"/>
          <a:stretch>
            <a:fillRect/>
          </a:stretch>
        </p:blipFill>
        <p:spPr>
          <a:xfrm>
            <a:off x="1432245" y="1274848"/>
            <a:ext cx="9339007" cy="202556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6206" y="304144"/>
            <a:ext cx="9399944" cy="1816158"/>
          </a:xfrm>
          <a:prstGeom prst="rect">
            <a:avLst/>
          </a:prstGeom>
          <a:ln w="12700">
            <a:miter lim="400000"/>
          </a:ln>
        </p:spPr>
      </p:pic>
      <p:pic>
        <p:nvPicPr>
          <p:cNvPr id="167" name="Image" descr="Image"/>
          <p:cNvPicPr>
            <a:picLocks noChangeAspect="1"/>
          </p:cNvPicPr>
          <p:nvPr/>
        </p:nvPicPr>
        <p:blipFill>
          <a:blip r:embed="rId4"/>
          <a:stretch>
            <a:fillRect/>
          </a:stretch>
        </p:blipFill>
        <p:spPr>
          <a:xfrm>
            <a:off x="15025385" y="1984678"/>
            <a:ext cx="10914738" cy="13716001"/>
          </a:xfrm>
          <a:prstGeom prst="rect">
            <a:avLst/>
          </a:prstGeom>
          <a:ln w="12700">
            <a:miter lim="400000"/>
          </a:ln>
          <a:effectLst>
            <a:outerShdw blurRad="50800" dist="25400" dir="3600000" rotWithShape="0">
              <a:srgbClr val="000000">
                <a:alpha val="15861"/>
              </a:srgbClr>
            </a:outerShdw>
          </a:effectLst>
        </p:spPr>
      </p:pic>
      <p:grpSp>
        <p:nvGrpSpPr>
          <p:cNvPr id="171" name="Group"/>
          <p:cNvGrpSpPr/>
          <p:nvPr/>
        </p:nvGrpSpPr>
        <p:grpSpPr>
          <a:xfrm>
            <a:off x="816206" y="3151414"/>
            <a:ext cx="20548293" cy="5159992"/>
            <a:chOff x="0" y="528919"/>
            <a:chExt cx="6156237" cy="3273477"/>
          </a:xfrm>
        </p:grpSpPr>
        <p:sp>
          <p:nvSpPr>
            <p:cNvPr id="168" name="Headline Title"/>
            <p:cNvSpPr/>
            <p:nvPr/>
          </p:nvSpPr>
          <p:spPr>
            <a:xfrm>
              <a:off x="114097" y="528919"/>
              <a:ext cx="1155903" cy="1120716"/>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3. Support for Integration</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p:cNvSpPr/>
            <p:nvPr/>
          </p:nvSpPr>
          <p:spPr>
            <a:xfrm>
              <a:off x="135580" y="3386743"/>
              <a:ext cx="6020657" cy="41565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285750" indent="-285750" algn="l">
                <a:spcAft>
                  <a:spcPts val="600"/>
                </a:spcAft>
                <a:buFont typeface="Arial" panose="020B0604020202020204" pitchFamily="34" charset="0"/>
                <a:buChar char="•"/>
              </a:pPr>
              <a:endParaRPr lang="en-GB" sz="4000">
                <a:effectLst/>
                <a:latin typeface="Calibri" panose="020F0502020204030204" pitchFamily="34" charset="0"/>
                <a:ea typeface="Calibri" panose="020F0502020204030204" pitchFamily="34" charset="0"/>
                <a:cs typeface="Calibri" panose="020F0502020204030204" pitchFamily="34" charset="0"/>
              </a:endParaRPr>
            </a:p>
          </p:txBody>
        </p:sp>
        <p:sp>
          <p:nvSpPr>
            <p:cNvPr id="170" name="Line"/>
            <p:cNvSpPr/>
            <p:nvPr/>
          </p:nvSpPr>
          <p:spPr>
            <a:xfrm flipV="1">
              <a:off x="0" y="865541"/>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TextBox 3">
            <a:extLst>
              <a:ext uri="{FF2B5EF4-FFF2-40B4-BE49-F238E27FC236}">
                <a16:creationId xmlns:a16="http://schemas.microsoft.com/office/drawing/2014/main" id="{684D64A0-171C-1739-5943-1F030370B061}"/>
              </a:ext>
            </a:extLst>
          </p:cNvPr>
          <p:cNvSpPr txBox="1"/>
          <p:nvPr/>
        </p:nvSpPr>
        <p:spPr>
          <a:xfrm>
            <a:off x="2850491" y="5091818"/>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n-lt"/>
              <a:ea typeface="+mn-ea"/>
              <a:cs typeface="+mn-cs"/>
              <a:sym typeface="Helvetica Neue"/>
            </a:endParaRPr>
          </a:p>
        </p:txBody>
      </p:sp>
      <p:sp>
        <p:nvSpPr>
          <p:cNvPr id="6" name="Text Placeholder 5">
            <a:extLst>
              <a:ext uri="{FF2B5EF4-FFF2-40B4-BE49-F238E27FC236}">
                <a16:creationId xmlns:a16="http://schemas.microsoft.com/office/drawing/2014/main" id="{6900D202-EE55-2016-1340-52F3F153B805}"/>
              </a:ext>
            </a:extLst>
          </p:cNvPr>
          <p:cNvSpPr>
            <a:spLocks noGrp="1"/>
          </p:cNvSpPr>
          <p:nvPr>
            <p:ph type="body" idx="1"/>
          </p:nvPr>
        </p:nvSpPr>
        <p:spPr>
          <a:xfrm>
            <a:off x="1206500" y="4212771"/>
            <a:ext cx="21971000" cy="8291745"/>
          </a:xfrm>
        </p:spPr>
        <p:txBody>
          <a:bodyPr>
            <a:normAutofit fontScale="92500" lnSpcReduction="10000"/>
          </a:bodyPr>
          <a:lstStyle/>
          <a:p>
            <a:r>
              <a:rPr lang="en-GB" sz="3900" dirty="0">
                <a:effectLst/>
                <a:latin typeface="Calibri" panose="020F0502020204030204" pitchFamily="34" charset="0"/>
                <a:ea typeface="Calibri" panose="020F0502020204030204" pitchFamily="34" charset="0"/>
                <a:cs typeface="Calibri" panose="020F0502020204030204" pitchFamily="34" charset="0"/>
              </a:rPr>
              <a:t>Develop guidelines, e.g. in the public spending code, for the inclusion of nature in decision making processes, using methodologies and data developed under natural capital accounting.</a:t>
            </a:r>
          </a:p>
          <a:p>
            <a:r>
              <a:rPr lang="en-GB" sz="3900" dirty="0">
                <a:effectLst/>
                <a:latin typeface="Calibri" panose="020F0502020204030204" pitchFamily="34" charset="0"/>
                <a:ea typeface="Calibri" panose="020F0502020204030204" pitchFamily="34" charset="0"/>
                <a:cs typeface="Calibri" panose="020F0502020204030204" pitchFamily="34" charset="0"/>
              </a:rPr>
              <a:t>Progress the valuation of ecosystem services and assets in monetary units  to enable comparisons between ecosystem accounts (SEEA-EA) and standard economic measures in the system of national accounts (SNA) and between other countries using the same methodology.</a:t>
            </a:r>
            <a:endParaRPr lang="en-GB" sz="3900" dirty="0">
              <a:latin typeface="Calibri" panose="020F0502020204030204" pitchFamily="34" charset="0"/>
              <a:ea typeface="Calibri" panose="020F0502020204030204" pitchFamily="34" charset="0"/>
              <a:cs typeface="Calibri" panose="020F0502020204030204" pitchFamily="34" charset="0"/>
            </a:endParaRPr>
          </a:p>
          <a:p>
            <a:r>
              <a:rPr lang="en-GB" sz="3900" dirty="0">
                <a:effectLst/>
                <a:latin typeface="Calibri" panose="020F0502020204030204" pitchFamily="34" charset="0"/>
                <a:ea typeface="Calibri" panose="020F0502020204030204" pitchFamily="34" charset="0"/>
                <a:cs typeface="Calibri" panose="020F0502020204030204" pitchFamily="34" charset="0"/>
              </a:rPr>
              <a:t>Undertake a risk-register of ecosystems in Ireland with available data, identifying data gaps for future assessments</a:t>
            </a:r>
          </a:p>
          <a:p>
            <a:r>
              <a:rPr lang="en-GB" sz="3900" dirty="0">
                <a:effectLst/>
                <a:latin typeface="Calibri" panose="020F0502020204030204" pitchFamily="34" charset="0"/>
                <a:ea typeface="Calibri" panose="020F0502020204030204" pitchFamily="34" charset="0"/>
                <a:cs typeface="Calibri" panose="020F0502020204030204" pitchFamily="34" charset="0"/>
              </a:rPr>
              <a:t>Ensure that an indicator for biodiversity and natural capital are included in future iterations of the National Wellbeing Framework as data becomes available</a:t>
            </a:r>
            <a:endParaRPr lang="en-GB" sz="3900" dirty="0">
              <a:latin typeface="Calibri" panose="020F0502020204030204" pitchFamily="34" charset="0"/>
              <a:ea typeface="Calibri" panose="020F0502020204030204" pitchFamily="34" charset="0"/>
              <a:cs typeface="Calibri" panose="020F0502020204030204" pitchFamily="34" charset="0"/>
            </a:endParaRPr>
          </a:p>
          <a:p>
            <a:r>
              <a:rPr lang="en-GB" sz="3900" dirty="0">
                <a:effectLst/>
                <a:latin typeface="Calibri" panose="020F0502020204030204" pitchFamily="34" charset="0"/>
                <a:ea typeface="Calibri" panose="020F0502020204030204" pitchFamily="34" charset="0"/>
                <a:cs typeface="Calibri" panose="020F0502020204030204" pitchFamily="34" charset="0"/>
              </a:rPr>
              <a:t>Commit to annual reporting on natural capital alongside existing biodiversity data and indicators, to support closer management of the crisis in biodiversity and nature, when data is available.</a:t>
            </a:r>
          </a:p>
          <a:p>
            <a:r>
              <a:rPr lang="en-GB" sz="3900" dirty="0">
                <a:effectLst/>
                <a:latin typeface="Calibri" panose="020F0502020204030204" pitchFamily="34" charset="0"/>
                <a:ea typeface="Calibri" panose="020F0502020204030204" pitchFamily="34" charset="0"/>
                <a:cs typeface="Calibri" panose="020F0502020204030204" pitchFamily="34" charset="0"/>
              </a:rPr>
              <a:t>Identify the department to lead </a:t>
            </a:r>
            <a:r>
              <a:rPr lang="en-GB" sz="3900" dirty="0">
                <a:latin typeface="Calibri" panose="020F0502020204030204" pitchFamily="34" charset="0"/>
                <a:ea typeface="Calibri" panose="020F0502020204030204" pitchFamily="34" charset="0"/>
                <a:cs typeface="Calibri" panose="020F0502020204030204" pitchFamily="34" charset="0"/>
              </a:rPr>
              <a:t>and </a:t>
            </a:r>
            <a:r>
              <a:rPr lang="en-GB" sz="3900" dirty="0">
                <a:effectLst/>
                <a:latin typeface="Calibri" panose="020F0502020204030204" pitchFamily="34" charset="0"/>
                <a:ea typeface="Calibri" panose="020F0502020204030204" pitchFamily="34" charset="0"/>
                <a:cs typeface="Calibri" panose="020F0502020204030204" pitchFamily="34" charset="0"/>
              </a:rPr>
              <a:t>drive the adoption of natural capital accounting in policy and sectoral decision-making.</a:t>
            </a:r>
            <a:endParaRPr lang="en-GB" sz="3900" dirty="0">
              <a:latin typeface="Calibri" panose="020F0502020204030204" pitchFamily="34" charset="0"/>
              <a:ea typeface="Calibri" panose="020F0502020204030204" pitchFamily="34" charset="0"/>
              <a:cs typeface="Calibri" panose="020F0502020204030204" pitchFamily="34" charset="0"/>
            </a:endParaRPr>
          </a:p>
          <a:p>
            <a:r>
              <a:rPr lang="en-GB" sz="3900" dirty="0">
                <a:effectLst/>
                <a:latin typeface="Calibri" panose="020F0502020204030204" pitchFamily="34" charset="0"/>
                <a:ea typeface="Calibri" panose="020F0502020204030204" pitchFamily="34" charset="0"/>
                <a:cs typeface="Calibri" panose="020F0502020204030204" pitchFamily="34" charset="0"/>
              </a:rPr>
              <a:t>Convene an all-island conference to share experience and approaches for the development of natural capital </a:t>
            </a:r>
            <a:r>
              <a:rPr lang="en-GB" sz="3900">
                <a:effectLst/>
                <a:latin typeface="Calibri" panose="020F0502020204030204" pitchFamily="34" charset="0"/>
                <a:ea typeface="Calibri" panose="020F0502020204030204" pitchFamily="34" charset="0"/>
                <a:cs typeface="Calibri" panose="020F0502020204030204" pitchFamily="34" charset="0"/>
              </a:rPr>
              <a:t>accounting.</a:t>
            </a:r>
            <a:endParaRPr lang="en-GB" sz="39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42868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61E1-8040-D3D2-CE39-C35D332AE673}"/>
            </a:ext>
          </a:extLst>
        </p:cNvPr>
        <p:cNvGrpSpPr/>
        <p:nvPr/>
      </p:nvGrpSpPr>
      <p:grpSpPr>
        <a:xfrm>
          <a:off x="0" y="0"/>
          <a:ext cx="0" cy="0"/>
          <a:chOff x="0" y="0"/>
          <a:chExt cx="0" cy="0"/>
        </a:xfrm>
      </p:grpSpPr>
      <p:pic>
        <p:nvPicPr>
          <p:cNvPr id="166" name="Image" descr="Image">
            <a:extLst>
              <a:ext uri="{FF2B5EF4-FFF2-40B4-BE49-F238E27FC236}">
                <a16:creationId xmlns:a16="http://schemas.microsoft.com/office/drawing/2014/main" id="{66D6F334-DE57-6BD7-C28D-8992736D145B}"/>
              </a:ext>
            </a:extLst>
          </p:cNvPr>
          <p:cNvPicPr>
            <a:picLocks noChangeAspect="1"/>
          </p:cNvPicPr>
          <p:nvPr/>
        </p:nvPicPr>
        <p:blipFill>
          <a:blip r:embed="rId3"/>
          <a:stretch>
            <a:fillRect/>
          </a:stretch>
        </p:blipFill>
        <p:spPr>
          <a:xfrm>
            <a:off x="816206" y="304144"/>
            <a:ext cx="9399944" cy="1876404"/>
          </a:xfrm>
          <a:prstGeom prst="rect">
            <a:avLst/>
          </a:prstGeom>
          <a:ln w="12700">
            <a:miter lim="400000"/>
          </a:ln>
        </p:spPr>
      </p:pic>
      <p:pic>
        <p:nvPicPr>
          <p:cNvPr id="167" name="Image" descr="Image">
            <a:extLst>
              <a:ext uri="{FF2B5EF4-FFF2-40B4-BE49-F238E27FC236}">
                <a16:creationId xmlns:a16="http://schemas.microsoft.com/office/drawing/2014/main" id="{B2FD9E38-5C18-9F45-3BAC-4435ADDBB2D8}"/>
              </a:ext>
            </a:extLst>
          </p:cNvPr>
          <p:cNvPicPr>
            <a:picLocks noChangeAspect="1"/>
          </p:cNvPicPr>
          <p:nvPr/>
        </p:nvPicPr>
        <p:blipFill>
          <a:blip r:embed="rId4"/>
          <a:stretch>
            <a:fillRect/>
          </a:stretch>
        </p:blipFill>
        <p:spPr>
          <a:xfrm>
            <a:off x="15131711" y="1984678"/>
            <a:ext cx="10914738" cy="13716001"/>
          </a:xfrm>
          <a:prstGeom prst="rect">
            <a:avLst/>
          </a:prstGeom>
          <a:ln w="12700">
            <a:miter lim="400000"/>
          </a:ln>
          <a:effectLst>
            <a:outerShdw blurRad="50800" dist="25400" dir="3600000" rotWithShape="0">
              <a:srgbClr val="000000">
                <a:alpha val="15861"/>
              </a:srgbClr>
            </a:outerShdw>
          </a:effectLst>
        </p:spPr>
      </p:pic>
      <p:grpSp>
        <p:nvGrpSpPr>
          <p:cNvPr id="171" name="Group">
            <a:extLst>
              <a:ext uri="{FF2B5EF4-FFF2-40B4-BE49-F238E27FC236}">
                <a16:creationId xmlns:a16="http://schemas.microsoft.com/office/drawing/2014/main" id="{0A2C4E95-44B1-B8BA-D9FE-4B240E76720A}"/>
              </a:ext>
            </a:extLst>
          </p:cNvPr>
          <p:cNvGrpSpPr/>
          <p:nvPr/>
        </p:nvGrpSpPr>
        <p:grpSpPr>
          <a:xfrm>
            <a:off x="816206" y="4065814"/>
            <a:ext cx="20278789" cy="4704766"/>
            <a:chOff x="0" y="528919"/>
            <a:chExt cx="6075494" cy="3539239"/>
          </a:xfrm>
        </p:grpSpPr>
        <p:sp>
          <p:nvSpPr>
            <p:cNvPr id="168" name="Headline Title">
              <a:extLst>
                <a:ext uri="{FF2B5EF4-FFF2-40B4-BE49-F238E27FC236}">
                  <a16:creationId xmlns:a16="http://schemas.microsoft.com/office/drawing/2014/main" id="{CE49A0C0-268D-1104-8744-DA27A0A1B9A6}"/>
                </a:ext>
              </a:extLst>
            </p:cNvPr>
            <p:cNvSpPr/>
            <p:nvPr/>
          </p:nvSpPr>
          <p:spPr>
            <a:xfrm>
              <a:off x="114097" y="528919"/>
              <a:ext cx="1155903" cy="1120716"/>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Final Remarks</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1787DCC-CAA1-8DD9-D5F6-6C4CD1763FEE}"/>
                </a:ext>
              </a:extLst>
            </p:cNvPr>
            <p:cNvSpPr/>
            <p:nvPr/>
          </p:nvSpPr>
          <p:spPr>
            <a:xfrm>
              <a:off x="0" y="2273725"/>
              <a:ext cx="6075494" cy="17944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571500" indent="-571500" algn="l">
                <a:spcAft>
                  <a:spcPts val="600"/>
                </a:spcAft>
                <a:buFont typeface="Arial" panose="020B0604020202020204" pitchFamily="34" charset="0"/>
                <a:buChar char="•"/>
              </a:pPr>
              <a:endParaRPr lang="en-GB" sz="4000" i="1"/>
            </a:p>
            <a:p>
              <a:pPr marL="571500" indent="-571500" algn="l">
                <a:lnSpc>
                  <a:spcPct val="110000"/>
                </a:lnSpc>
                <a:spcAft>
                  <a:spcPts val="1200"/>
                </a:spcAft>
                <a:buFont typeface="Arial" panose="020B0604020202020204" pitchFamily="34" charset="0"/>
                <a:buChar char="•"/>
              </a:pPr>
              <a:r>
                <a:rPr lang="en-GB" sz="4000">
                  <a:latin typeface="Calibri" panose="020F0502020204030204" pitchFamily="34" charset="0"/>
                  <a:ea typeface="Calibri" panose="020F0502020204030204" pitchFamily="34" charset="0"/>
                  <a:cs typeface="Times New Roman" panose="02020603050405020304" pitchFamily="18" charset="0"/>
                </a:rPr>
                <a:t>The Council’s work brings together the perspectives, expertise and experience of many. </a:t>
              </a:r>
            </a:p>
            <a:p>
              <a:pPr marL="571500" indent="-571500" algn="l">
                <a:lnSpc>
                  <a:spcPct val="110000"/>
                </a:lnSpc>
                <a:spcAft>
                  <a:spcPts val="1200"/>
                </a:spcAft>
                <a:buFont typeface="Arial" panose="020B0604020202020204" pitchFamily="34" charset="0"/>
                <a:buChar char="•"/>
              </a:pPr>
              <a:r>
                <a:rPr lang="en-GB" sz="4000">
                  <a:latin typeface="Calibri" panose="020F0502020204030204" pitchFamily="34" charset="0"/>
                  <a:ea typeface="Calibri" panose="020F0502020204030204" pitchFamily="34" charset="0"/>
                  <a:cs typeface="Times New Roman" panose="02020603050405020304" pitchFamily="18" charset="0"/>
                </a:rPr>
                <a:t>Natural capital accounting requires a collaborative and coordinated approach to be effective.</a:t>
              </a:r>
            </a:p>
            <a:p>
              <a:pPr marL="571500" indent="-571500" algn="l">
                <a:lnSpc>
                  <a:spcPct val="110000"/>
                </a:lnSpc>
                <a:spcAft>
                  <a:spcPts val="1200"/>
                </a:spcAft>
                <a:buFont typeface="Arial" panose="020B0604020202020204" pitchFamily="34" charset="0"/>
                <a:buChar char="•"/>
              </a:pPr>
              <a:r>
                <a:rPr lang="en-GB" sz="4000">
                  <a:latin typeface="Calibri" panose="020F0502020204030204" pitchFamily="34" charset="0"/>
                  <a:ea typeface="Calibri" panose="020F0502020204030204" pitchFamily="34" charset="0"/>
                  <a:cs typeface="Times New Roman" panose="02020603050405020304" pitchFamily="18" charset="0"/>
                </a:rPr>
                <a:t>Thank you for your support and engagement with this work! </a:t>
              </a:r>
            </a:p>
          </p:txBody>
        </p:sp>
        <p:sp>
          <p:nvSpPr>
            <p:cNvPr id="170" name="Line">
              <a:extLst>
                <a:ext uri="{FF2B5EF4-FFF2-40B4-BE49-F238E27FC236}">
                  <a16:creationId xmlns:a16="http://schemas.microsoft.com/office/drawing/2014/main" id="{68D4E4A0-DA0E-A853-1DD5-6E648D7FB697}"/>
                </a:ext>
              </a:extLst>
            </p:cNvPr>
            <p:cNvSpPr/>
            <p:nvPr/>
          </p:nvSpPr>
          <p:spPr>
            <a:xfrm flipV="1">
              <a:off x="0" y="865541"/>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a:extLst>
              <a:ext uri="{FF2B5EF4-FFF2-40B4-BE49-F238E27FC236}">
                <a16:creationId xmlns:a16="http://schemas.microsoft.com/office/drawing/2014/main" id="{CA458025-412D-57CA-DFE5-6CCCE9A97733}"/>
              </a:ext>
            </a:extLst>
          </p:cNvPr>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extLst>
      <p:ext uri="{BB962C8B-B14F-4D97-AF65-F5344CB8AC3E}">
        <p14:creationId xmlns:p14="http://schemas.microsoft.com/office/powerpoint/2010/main" val="42249764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11801-7848-35D5-8C25-F97DE17ED577}"/>
            </a:ext>
          </a:extLst>
        </p:cNvPr>
        <p:cNvGrpSpPr/>
        <p:nvPr/>
      </p:nvGrpSpPr>
      <p:grpSpPr>
        <a:xfrm>
          <a:off x="0" y="0"/>
          <a:ext cx="0" cy="0"/>
          <a:chOff x="0" y="0"/>
          <a:chExt cx="0" cy="0"/>
        </a:xfrm>
      </p:grpSpPr>
      <p:pic>
        <p:nvPicPr>
          <p:cNvPr id="166" name="Image" descr="Image">
            <a:extLst>
              <a:ext uri="{FF2B5EF4-FFF2-40B4-BE49-F238E27FC236}">
                <a16:creationId xmlns:a16="http://schemas.microsoft.com/office/drawing/2014/main" id="{1BA61239-D5E4-3981-9554-43A73174CEEF}"/>
              </a:ext>
            </a:extLst>
          </p:cNvPr>
          <p:cNvPicPr>
            <a:picLocks noChangeAspect="1"/>
          </p:cNvPicPr>
          <p:nvPr/>
        </p:nvPicPr>
        <p:blipFill>
          <a:blip r:embed="rId3"/>
          <a:stretch>
            <a:fillRect/>
          </a:stretch>
        </p:blipFill>
        <p:spPr>
          <a:xfrm>
            <a:off x="816206" y="304144"/>
            <a:ext cx="10171351" cy="2029270"/>
          </a:xfrm>
          <a:prstGeom prst="rect">
            <a:avLst/>
          </a:prstGeom>
          <a:ln w="12700">
            <a:miter lim="400000"/>
          </a:ln>
        </p:spPr>
      </p:pic>
      <p:pic>
        <p:nvPicPr>
          <p:cNvPr id="167" name="Image" descr="Image">
            <a:extLst>
              <a:ext uri="{FF2B5EF4-FFF2-40B4-BE49-F238E27FC236}">
                <a16:creationId xmlns:a16="http://schemas.microsoft.com/office/drawing/2014/main" id="{ECAFC4CD-A886-29ED-17B2-78DCD3754653}"/>
              </a:ext>
            </a:extLst>
          </p:cNvPr>
          <p:cNvPicPr>
            <a:picLocks noChangeAspect="1"/>
          </p:cNvPicPr>
          <p:nvPr/>
        </p:nvPicPr>
        <p:blipFill>
          <a:blip r:embed="rId4"/>
          <a:stretch>
            <a:fillRect/>
          </a:stretch>
        </p:blipFill>
        <p:spPr>
          <a:xfrm>
            <a:off x="15907128" y="2082649"/>
            <a:ext cx="10914738" cy="13716001"/>
          </a:xfrm>
          <a:prstGeom prst="rect">
            <a:avLst/>
          </a:prstGeom>
          <a:ln w="12700">
            <a:miter lim="400000"/>
          </a:ln>
          <a:effectLst>
            <a:outerShdw blurRad="50800" dist="25400" dir="3600000" rotWithShape="0">
              <a:srgbClr val="000000">
                <a:alpha val="15861"/>
              </a:srgbClr>
            </a:outerShdw>
          </a:effectLst>
        </p:spPr>
      </p:pic>
      <p:grpSp>
        <p:nvGrpSpPr>
          <p:cNvPr id="171" name="Group">
            <a:extLst>
              <a:ext uri="{FF2B5EF4-FFF2-40B4-BE49-F238E27FC236}">
                <a16:creationId xmlns:a16="http://schemas.microsoft.com/office/drawing/2014/main" id="{A04D859E-4F3E-BCFE-ADF1-FB55E246BA6F}"/>
              </a:ext>
            </a:extLst>
          </p:cNvPr>
          <p:cNvGrpSpPr/>
          <p:nvPr/>
        </p:nvGrpSpPr>
        <p:grpSpPr>
          <a:xfrm>
            <a:off x="1061566" y="3445329"/>
            <a:ext cx="19855795" cy="3955028"/>
            <a:chOff x="0" y="379634"/>
            <a:chExt cx="6020657" cy="2850129"/>
          </a:xfrm>
        </p:grpSpPr>
        <p:sp>
          <p:nvSpPr>
            <p:cNvPr id="168" name="Headline Title">
              <a:extLst>
                <a:ext uri="{FF2B5EF4-FFF2-40B4-BE49-F238E27FC236}">
                  <a16:creationId xmlns:a16="http://schemas.microsoft.com/office/drawing/2014/main" id="{E1C9F53D-8FCF-A0D3-C584-A472A843278B}"/>
                </a:ext>
              </a:extLst>
            </p:cNvPr>
            <p:cNvSpPr/>
            <p:nvPr/>
          </p:nvSpPr>
          <p:spPr>
            <a:xfrm>
              <a:off x="0" y="379634"/>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Overview of the NESC Report</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6891AF30-2210-3FD0-4B07-DED0C16B0F9D}"/>
                </a:ext>
              </a:extLst>
            </p:cNvPr>
            <p:cNvSpPr/>
            <p:nvPr/>
          </p:nvSpPr>
          <p:spPr>
            <a:xfrm>
              <a:off x="0" y="2779874"/>
              <a:ext cx="6020657" cy="44988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spcAft>
                  <a:spcPts val="600"/>
                </a:spcAft>
              </a:pPr>
              <a:endParaRPr lang="en-GB" sz="4000"/>
            </a:p>
          </p:txBody>
        </p:sp>
        <p:sp>
          <p:nvSpPr>
            <p:cNvPr id="170" name="Line">
              <a:extLst>
                <a:ext uri="{FF2B5EF4-FFF2-40B4-BE49-F238E27FC236}">
                  <a16:creationId xmlns:a16="http://schemas.microsoft.com/office/drawing/2014/main" id="{3377EC5E-5170-5FCC-10B3-328F5B595418}"/>
                </a:ext>
              </a:extLst>
            </p:cNvPr>
            <p:cNvSpPr/>
            <p:nvPr/>
          </p:nvSpPr>
          <p:spPr>
            <a:xfrm flipV="1">
              <a:off x="0" y="1137660"/>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3" name="TextBox 2">
            <a:extLst>
              <a:ext uri="{FF2B5EF4-FFF2-40B4-BE49-F238E27FC236}">
                <a16:creationId xmlns:a16="http://schemas.microsoft.com/office/drawing/2014/main" id="{2A33235C-DB1D-93C2-AE58-886B2E933B9D}"/>
              </a:ext>
            </a:extLst>
          </p:cNvPr>
          <p:cNvSpPr txBox="1"/>
          <p:nvPr/>
        </p:nvSpPr>
        <p:spPr>
          <a:xfrm>
            <a:off x="816206" y="3984105"/>
            <a:ext cx="20013429" cy="85685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90000"/>
              </a:lnSpc>
            </a:pPr>
            <a:endParaRPr lang="en-GB" sz="4400" dirty="0">
              <a:latin typeface="Calibri" panose="020F0502020204030204" pitchFamily="34" charset="0"/>
              <a:cs typeface="Calibri" panose="020F0502020204030204" pitchFamily="34" charset="0"/>
            </a:endParaRPr>
          </a:p>
          <a:p>
            <a:pPr marL="571500" indent="-571500" algn="l">
              <a:lnSpc>
                <a:spcPct val="90000"/>
              </a:lnSpc>
              <a:buFont typeface="Wingdings" panose="05000000000000000000" pitchFamily="2" charset="2"/>
              <a:buChar char="Ø"/>
            </a:pP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l">
              <a:lnSpc>
                <a:spcPct val="90000"/>
              </a:lnSpc>
              <a:buFont typeface="Wingdings" panose="05000000000000000000" pitchFamily="2" charset="2"/>
              <a:buChar char="Ø"/>
            </a:pPr>
            <a:r>
              <a:rPr lang="en-GB" sz="4400" dirty="0">
                <a:latin typeface="Calibri" panose="020F0502020204030204" pitchFamily="34" charset="0"/>
                <a:ea typeface="Calibri" panose="020F0502020204030204" pitchFamily="34" charset="0"/>
                <a:cs typeface="Times New Roman" panose="02020603050405020304" pitchFamily="18" charset="0"/>
              </a:rPr>
              <a:t>The report </a:t>
            </a:r>
            <a:r>
              <a:rPr lang="en-GB" sz="4400" dirty="0">
                <a:effectLst/>
                <a:latin typeface="Calibri" panose="020F0502020204030204" pitchFamily="34" charset="0"/>
                <a:ea typeface="Calibri" panose="020F0502020204030204" pitchFamily="34" charset="0"/>
                <a:cs typeface="Times New Roman" panose="02020603050405020304" pitchFamily="18" charset="0"/>
              </a:rPr>
              <a:t>examines what is required to value, recognise and bring nature considerations more effectively into policy decision-making in Ireland. It describes how </a:t>
            </a:r>
            <a:r>
              <a:rPr lang="en-GB" sz="4400" dirty="0">
                <a:latin typeface="Calibri" panose="020F0502020204030204" pitchFamily="34" charset="0"/>
                <a:ea typeface="Calibri" panose="020F0502020204030204" pitchFamily="34" charset="0"/>
                <a:cs typeface="Times New Roman" panose="02020603050405020304" pitchFamily="18" charset="0"/>
              </a:rPr>
              <a:t>natural capital </a:t>
            </a:r>
            <a:r>
              <a:rPr lang="en-GB" sz="4400" dirty="0">
                <a:effectLst/>
                <a:latin typeface="Calibri" panose="020F0502020204030204" pitchFamily="34" charset="0"/>
                <a:ea typeface="Calibri" panose="020F0502020204030204" pitchFamily="34" charset="0"/>
                <a:cs typeface="Times New Roman" panose="02020603050405020304" pitchFamily="18" charset="0"/>
              </a:rPr>
              <a:t>accounting can systematically bring nature’s hidden risk and value into view. </a:t>
            </a:r>
          </a:p>
          <a:p>
            <a:pPr marL="571500" indent="-571500" algn="l">
              <a:lnSpc>
                <a:spcPct val="90000"/>
              </a:lnSpc>
              <a:buFont typeface="Wingdings" panose="05000000000000000000" pitchFamily="2" charset="2"/>
              <a:buChar char="Ø"/>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lnSpc>
                <a:spcPct val="90000"/>
              </a:lnSpc>
              <a:buFont typeface="Wingdings" panose="05000000000000000000" pitchFamily="2" charset="2"/>
              <a:buChar char="Ø"/>
            </a:pPr>
            <a:r>
              <a:rPr lang="en-GB" sz="4400" dirty="0">
                <a:effectLst/>
                <a:latin typeface="Calibri" panose="020F0502020204030204" pitchFamily="34" charset="0"/>
                <a:ea typeface="Calibri" panose="020F0502020204030204" pitchFamily="34" charset="0"/>
                <a:cs typeface="Times New Roman" panose="02020603050405020304" pitchFamily="18" charset="0"/>
              </a:rPr>
              <a:t>The Council considers that there is a unique opportunity to make significant progress on valuing nature in the Irish policy system, particularly when it is integrated to decision-making processes in Ireland. It sets out a guide for action to develop this further. </a:t>
            </a:r>
          </a:p>
          <a:p>
            <a:pPr marL="571500" indent="-571500" algn="l">
              <a:lnSpc>
                <a:spcPct val="90000"/>
              </a:lnSpc>
              <a:buFont typeface="Wingdings" panose="05000000000000000000" pitchFamily="2" charset="2"/>
              <a:buChar char="Ø"/>
            </a:pP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l">
              <a:lnSpc>
                <a:spcPct val="90000"/>
              </a:lnSpc>
              <a:buFont typeface="Wingdings" panose="05000000000000000000" pitchFamily="2" charset="2"/>
              <a:buChar char="Ø"/>
            </a:pPr>
            <a:endParaRPr lang="en-GB" sz="44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GB" sz="400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95428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A1ED-0866-7A3D-F346-59BF32D06E0E}"/>
              </a:ext>
            </a:extLst>
          </p:cNvPr>
          <p:cNvSpPr>
            <a:spLocks noGrp="1"/>
          </p:cNvSpPr>
          <p:nvPr>
            <p:ph type="title"/>
          </p:nvPr>
        </p:nvSpPr>
        <p:spPr>
          <a:xfrm>
            <a:off x="1354668" y="1219200"/>
            <a:ext cx="5018423" cy="3713018"/>
          </a:xfrm>
        </p:spPr>
        <p:txBody>
          <a:bodyPr anchor="t">
            <a:normAutofit/>
          </a:bodyPr>
          <a:lstStyle/>
          <a:p>
            <a:r>
              <a:rPr lang="en-GB"/>
              <a:t>NESC Approach</a:t>
            </a:r>
          </a:p>
        </p:txBody>
      </p:sp>
      <p:sp>
        <p:nvSpPr>
          <p:cNvPr id="3" name="Content Placeholder 2">
            <a:extLst>
              <a:ext uri="{FF2B5EF4-FFF2-40B4-BE49-F238E27FC236}">
                <a16:creationId xmlns:a16="http://schemas.microsoft.com/office/drawing/2014/main" id="{DA16D8DC-389D-3688-6A22-8CBFE1419B39}"/>
              </a:ext>
            </a:extLst>
          </p:cNvPr>
          <p:cNvSpPr>
            <a:spLocks noGrp="1"/>
          </p:cNvSpPr>
          <p:nvPr>
            <p:ph idx="1"/>
          </p:nvPr>
        </p:nvSpPr>
        <p:spPr>
          <a:xfrm>
            <a:off x="7093527" y="1496291"/>
            <a:ext cx="16514617" cy="11388436"/>
          </a:xfrm>
        </p:spPr>
        <p:txBody>
          <a:bodyPr>
            <a:normAutofit fontScale="25000" lnSpcReduction="20000"/>
          </a:bodyPr>
          <a:lstStyle/>
          <a:p>
            <a:pPr>
              <a:spcAft>
                <a:spcPts val="2400"/>
              </a:spcAft>
            </a:pPr>
            <a:r>
              <a:rPr lang="en-GB" sz="17600">
                <a:latin typeface="Calibri" panose="020F0502020204030204" pitchFamily="34" charset="0"/>
                <a:ea typeface="Calibri" panose="020F0502020204030204" pitchFamily="34" charset="0"/>
                <a:cs typeface="Arial" panose="020B0604020202020204" pitchFamily="34" charset="0"/>
              </a:rPr>
              <a:t>Context of increased EU and Irish policy focus on biodiversity and natural capital; Irish research and practice.</a:t>
            </a:r>
          </a:p>
          <a:p>
            <a:pPr>
              <a:spcAft>
                <a:spcPts val="2400"/>
              </a:spcAft>
            </a:pPr>
            <a:r>
              <a:rPr lang="en-GB" sz="17600">
                <a:latin typeface="Calibri" panose="020F0502020204030204" pitchFamily="34" charset="0"/>
                <a:ea typeface="Calibri" panose="020F0502020204030204" pitchFamily="34" charset="0"/>
                <a:cs typeface="Arial" panose="020B0604020202020204" pitchFamily="34" charset="0"/>
              </a:rPr>
              <a:t>Government request to NESC- building on earlier work. </a:t>
            </a:r>
          </a:p>
          <a:p>
            <a:pPr>
              <a:spcAft>
                <a:spcPts val="2400"/>
              </a:spcAft>
            </a:pPr>
            <a:r>
              <a:rPr lang="en-GB" sz="17600">
                <a:latin typeface="Calibri" panose="020F0502020204030204" pitchFamily="34" charset="0"/>
                <a:ea typeface="Calibri" panose="020F0502020204030204" pitchFamily="34" charset="0"/>
                <a:cs typeface="Arial" panose="020B0604020202020204" pitchFamily="34" charset="0"/>
              </a:rPr>
              <a:t>Short deliberative project-drawing on the existing knowledge and expertise of nearly 50 key stakeholders and experts. </a:t>
            </a:r>
          </a:p>
          <a:p>
            <a:pPr>
              <a:spcAft>
                <a:spcPts val="2400"/>
              </a:spcAft>
            </a:pPr>
            <a:r>
              <a:rPr lang="en-GB" sz="17600">
                <a:latin typeface="Calibri" panose="020F0502020204030204" pitchFamily="34" charset="0"/>
                <a:ea typeface="Calibri" panose="020F0502020204030204" pitchFamily="34" charset="0"/>
                <a:cs typeface="Arial" panose="020B0604020202020204" pitchFamily="34" charset="0"/>
              </a:rPr>
              <a:t>Three separate high-level policy dialogues/</a:t>
            </a:r>
            <a:r>
              <a:rPr lang="en-GB" sz="17600" u="sng">
                <a:latin typeface="Calibri" panose="020F0502020204030204" pitchFamily="34" charset="0"/>
                <a:ea typeface="Calibri" panose="020F0502020204030204" pitchFamily="34" charset="0"/>
                <a:cs typeface="Arial" panose="020B0604020202020204" pitchFamily="34" charset="0"/>
              </a:rPr>
              <a:t>roundtables</a:t>
            </a:r>
            <a:r>
              <a:rPr lang="en-GB" sz="17600">
                <a:latin typeface="Calibri" panose="020F0502020204030204" pitchFamily="34" charset="0"/>
                <a:cs typeface="Times New Roman" panose="02020603050405020304" pitchFamily="18" charset="0"/>
              </a:rPr>
              <a:t> and scoping paper- how nature is accounted for in Ireland. </a:t>
            </a:r>
            <a:endParaRPr lang="en-GB" sz="17600">
              <a:effectLst/>
              <a:latin typeface="Calibri" panose="020F0502020204030204" pitchFamily="34" charset="0"/>
              <a:ea typeface="Calibri" panose="020F0502020204030204" pitchFamily="34" charset="0"/>
              <a:cs typeface="Times New Roman" panose="02020603050405020304" pitchFamily="18" charset="0"/>
            </a:endParaRPr>
          </a:p>
          <a:p>
            <a:pPr>
              <a:spcAft>
                <a:spcPts val="2400"/>
              </a:spcAft>
            </a:pPr>
            <a:r>
              <a:rPr lang="en-GB" sz="17600">
                <a:latin typeface="Calibri" panose="020F0502020204030204" pitchFamily="34" charset="0"/>
                <a:ea typeface="Calibri" panose="020F0502020204030204" pitchFamily="34" charset="0"/>
                <a:cs typeface="Arial" panose="020B0604020202020204" pitchFamily="34" charset="0"/>
              </a:rPr>
              <a:t>Natural Capital Ireland provided overview paper and rapporteur’s report- on website.</a:t>
            </a:r>
          </a:p>
          <a:p>
            <a:pPr>
              <a:spcAft>
                <a:spcPts val="2400"/>
              </a:spcAft>
            </a:pPr>
            <a:r>
              <a:rPr lang="en-GB" sz="17600">
                <a:latin typeface="Calibri" panose="020F0502020204030204" pitchFamily="34" charset="0"/>
                <a:ea typeface="Calibri" panose="020F0502020204030204" pitchFamily="34" charset="0"/>
                <a:cs typeface="Arial" panose="020B0604020202020204" pitchFamily="34" charset="0"/>
              </a:rPr>
              <a:t>International case studies &amp; meetings with experts. </a:t>
            </a:r>
          </a:p>
          <a:p>
            <a:pPr marL="0" indent="0">
              <a:spcAft>
                <a:spcPts val="2400"/>
              </a:spcAft>
              <a:buNone/>
            </a:pPr>
            <a:endParaRPr lang="en-GB" sz="4000">
              <a:latin typeface="Calibri" panose="020F0502020204030204" pitchFamily="34" charset="0"/>
              <a:ea typeface="Calibri" panose="020F0502020204030204" pitchFamily="34" charset="0"/>
              <a:cs typeface="Arial" panose="020B0604020202020204" pitchFamily="34" charset="0"/>
            </a:endParaRPr>
          </a:p>
          <a:p>
            <a:endParaRPr lang="en-GB"/>
          </a:p>
        </p:txBody>
      </p:sp>
      <p:pic>
        <p:nvPicPr>
          <p:cNvPr id="4" name="Picture 4" descr="1,235 Roundtable Images, Stock Photos &amp; Vectors | Shutterstock">
            <a:extLst>
              <a:ext uri="{FF2B5EF4-FFF2-40B4-BE49-F238E27FC236}">
                <a16:creationId xmlns:a16="http://schemas.microsoft.com/office/drawing/2014/main" id="{7CCA832C-6B3F-B120-BD2B-2149F12530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53" r="22302" b="2"/>
          <a:stretch/>
        </p:blipFill>
        <p:spPr bwMode="auto">
          <a:xfrm>
            <a:off x="1354669" y="5514108"/>
            <a:ext cx="5320918" cy="656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7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583D3-C62E-B15C-B51D-4F903E84A34C}"/>
              </a:ext>
            </a:extLst>
          </p:cNvPr>
          <p:cNvSpPr>
            <a:spLocks noGrp="1"/>
          </p:cNvSpPr>
          <p:nvPr>
            <p:ph type="title"/>
          </p:nvPr>
        </p:nvSpPr>
        <p:spPr>
          <a:xfrm>
            <a:off x="11073468" y="1219200"/>
            <a:ext cx="11264018" cy="2144486"/>
          </a:xfrm>
        </p:spPr>
        <p:txBody>
          <a:bodyPr vert="horz" lIns="182880" tIns="91440" rIns="182880" bIns="91440" rtlCol="0" anchor="t">
            <a:normAutofit fontScale="90000"/>
          </a:bodyPr>
          <a:lstStyle/>
          <a:p>
            <a:r>
              <a:rPr lang="en-US"/>
              <a:t>Recognising and Valuing Nature</a:t>
            </a:r>
          </a:p>
        </p:txBody>
      </p:sp>
      <p:sp>
        <p:nvSpPr>
          <p:cNvPr id="5" name="Content Placeholder 4">
            <a:extLst>
              <a:ext uri="{FF2B5EF4-FFF2-40B4-BE49-F238E27FC236}">
                <a16:creationId xmlns:a16="http://schemas.microsoft.com/office/drawing/2014/main" id="{979AA06E-A113-E0E7-A37B-401CBB23E7EB}"/>
              </a:ext>
            </a:extLst>
          </p:cNvPr>
          <p:cNvSpPr>
            <a:spLocks noGrp="1"/>
          </p:cNvSpPr>
          <p:nvPr>
            <p:ph sz="half" idx="1"/>
          </p:nvPr>
        </p:nvSpPr>
        <p:spPr>
          <a:xfrm>
            <a:off x="10828712" y="2540000"/>
            <a:ext cx="10789879" cy="10455564"/>
          </a:xfrm>
        </p:spPr>
        <p:txBody>
          <a:bodyPr vert="horz" lIns="182880" tIns="91440" rIns="182880" bIns="91440" rtlCol="0">
            <a:normAutofit fontScale="92500" lnSpcReduction="10000"/>
          </a:bodyPr>
          <a:lstStyle/>
          <a:p>
            <a:endParaRPr lang="en-US" sz="4000"/>
          </a:p>
          <a:p>
            <a:r>
              <a:rPr lang="en-US" sz="3900" b="1" u="sng">
                <a:latin typeface="Calibri" panose="020F0502020204030204" pitchFamily="34" charset="0"/>
                <a:cs typeface="Calibri" panose="020F0502020204030204" pitchFamily="34" charset="0"/>
              </a:rPr>
              <a:t>Biodiversity Loss- </a:t>
            </a:r>
            <a:r>
              <a:rPr lang="en-US" sz="3900">
                <a:latin typeface="Calibri" panose="020F0502020204030204" pitchFamily="34" charset="0"/>
                <a:cs typeface="Calibri" panose="020F0502020204030204" pitchFamily="34" charset="0"/>
              </a:rPr>
              <a:t>more than half of Ireland and Britain's native plants have declined since the </a:t>
            </a:r>
            <a:r>
              <a:rPr lang="en-US" sz="3900" err="1">
                <a:latin typeface="Calibri" panose="020F0502020204030204" pitchFamily="34" charset="0"/>
                <a:cs typeface="Calibri" panose="020F0502020204030204" pitchFamily="34" charset="0"/>
              </a:rPr>
              <a:t>1950s</a:t>
            </a:r>
            <a:r>
              <a:rPr lang="en-US" sz="3900">
                <a:latin typeface="Calibri" panose="020F0502020204030204" pitchFamily="34" charset="0"/>
                <a:cs typeface="Calibri" panose="020F0502020204030204" pitchFamily="34" charset="0"/>
              </a:rPr>
              <a:t> (Botanical Society of Britain and Ireland, 2023- Planet Atlas); </a:t>
            </a:r>
            <a:r>
              <a:rPr lang="en-GB" sz="3900">
                <a:effectLst/>
                <a:latin typeface="Calibri" panose="020F0502020204030204" pitchFamily="34" charset="0"/>
                <a:ea typeface="Calibri" panose="020F0502020204030204" pitchFamily="34" charset="0"/>
                <a:cs typeface="Times New Roman" panose="02020603050405020304" pitchFamily="18" charset="0"/>
              </a:rPr>
              <a:t>63 per cent of species, including previously common House Sparrows and Starlings are declining at alarming rates (Gilbert et al, 2021). </a:t>
            </a:r>
            <a:endParaRPr lang="en-US" sz="3900">
              <a:latin typeface="Calibri" panose="020F0502020204030204" pitchFamily="34" charset="0"/>
              <a:cs typeface="Calibri" panose="020F0502020204030204" pitchFamily="34" charset="0"/>
            </a:endParaRPr>
          </a:p>
          <a:p>
            <a:r>
              <a:rPr lang="en-US" sz="3900">
                <a:latin typeface="Calibri" panose="020F0502020204030204" pitchFamily="34" charset="0"/>
                <a:cs typeface="Calibri" panose="020F0502020204030204" pitchFamily="34" charset="0"/>
              </a:rPr>
              <a:t>One million plant and animal species are threatened with extinction, more than ever before in human history (IPBES, 2019). </a:t>
            </a:r>
            <a:endParaRPr lang="en-US" sz="2000">
              <a:cs typeface="Calibri" panose="020F0502020204030204" pitchFamily="34" charset="0"/>
            </a:endParaRPr>
          </a:p>
          <a:p>
            <a:r>
              <a:rPr lang="en-US" sz="3900">
                <a:latin typeface="Calibri" panose="020F0502020204030204" pitchFamily="34" charset="0"/>
                <a:cs typeface="Calibri" panose="020F0502020204030204" pitchFamily="34" charset="0"/>
              </a:rPr>
              <a:t>Nature is largely unvalued or undervalued in markets and economic systems. Nature’s contribution to people and our impacts on nature largely go unaccounted for (IPBES, 2022; OECD, 2021).</a:t>
            </a:r>
          </a:p>
          <a:p>
            <a:r>
              <a:rPr lang="en-GB" sz="3900">
                <a:latin typeface="Calibri" panose="020F0502020204030204" pitchFamily="34" charset="0"/>
                <a:cs typeface="Calibri" panose="020F0502020204030204" pitchFamily="34" charset="0"/>
              </a:rPr>
              <a:t>There is no single value that can be placed on nature- context-dependent, these include intrinsic, cultural and instrumental values.</a:t>
            </a:r>
            <a:endParaRPr lang="en-US" sz="3900">
              <a:latin typeface="Calibri" panose="020F0502020204030204" pitchFamily="34" charset="0"/>
              <a:cs typeface="Calibri" panose="020F0502020204030204" pitchFamily="34" charset="0"/>
            </a:endParaRPr>
          </a:p>
          <a:p>
            <a:endParaRPr lang="en-US" sz="4300"/>
          </a:p>
          <a:p>
            <a:endParaRPr lang="en-US"/>
          </a:p>
        </p:txBody>
      </p:sp>
      <p:pic>
        <p:nvPicPr>
          <p:cNvPr id="7" name="Picture 4" descr="The call of the corncrake, as well as that of many iconic species, may soon be silent across the island ">
            <a:extLst>
              <a:ext uri="{FF2B5EF4-FFF2-40B4-BE49-F238E27FC236}">
                <a16:creationId xmlns:a16="http://schemas.microsoft.com/office/drawing/2014/main" id="{664F48DA-8FD5-AC01-6B3E-0CAAEF4ABB7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8013" r="29674"/>
          <a:stretch/>
        </p:blipFill>
        <p:spPr bwMode="auto">
          <a:xfrm>
            <a:off x="40" y="-1"/>
            <a:ext cx="10789880" cy="13716002"/>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4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6206" y="304143"/>
            <a:ext cx="9399944" cy="1906533"/>
          </a:xfrm>
          <a:prstGeom prst="rect">
            <a:avLst/>
          </a:prstGeom>
          <a:ln w="12700">
            <a:miter lim="400000"/>
          </a:ln>
        </p:spPr>
      </p:pic>
      <p:grpSp>
        <p:nvGrpSpPr>
          <p:cNvPr id="171" name="Group"/>
          <p:cNvGrpSpPr/>
          <p:nvPr/>
        </p:nvGrpSpPr>
        <p:grpSpPr>
          <a:xfrm>
            <a:off x="816205" y="3055116"/>
            <a:ext cx="19855795" cy="6633349"/>
            <a:chOff x="-74398" y="379634"/>
            <a:chExt cx="6020657" cy="4662669"/>
          </a:xfrm>
        </p:grpSpPr>
        <p:sp>
          <p:nvSpPr>
            <p:cNvPr id="168" name="Headline Title"/>
            <p:cNvSpPr/>
            <p:nvPr/>
          </p:nvSpPr>
          <p:spPr>
            <a:xfrm>
              <a:off x="0" y="379634"/>
              <a:ext cx="1270000" cy="1270001"/>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Key Insights on Natural Capital Accounting</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p:cNvSpPr/>
            <p:nvPr/>
          </p:nvSpPr>
          <p:spPr>
            <a:xfrm>
              <a:off x="-74398" y="3716923"/>
              <a:ext cx="6020657" cy="132538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spAutoFit/>
            </a:bodyPr>
            <a:lstStyle/>
            <a:p>
              <a:pPr algn="l">
                <a:spcAft>
                  <a:spcPts val="600"/>
                </a:spcAft>
              </a:pPr>
              <a:endParaRPr lang="en-IE" sz="4000">
                <a:latin typeface="Calibri" panose="020F0502020204030204" pitchFamily="34" charset="0"/>
                <a:ea typeface="Calibri" panose="020F0502020204030204" pitchFamily="34" charset="0"/>
                <a:cs typeface="Times New Roman" panose="02020603050405020304" pitchFamily="18" charset="0"/>
              </a:endParaRPr>
            </a:p>
            <a:p>
              <a:pPr algn="l">
                <a:spcAft>
                  <a:spcPts val="600"/>
                </a:spcAft>
              </a:pPr>
              <a:endParaRPr lang="en-GB" sz="400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600"/>
                </a:spcAft>
              </a:pPr>
              <a:endParaRPr lang="en-GB" sz="4000"/>
            </a:p>
          </p:txBody>
        </p:sp>
        <p:sp>
          <p:nvSpPr>
            <p:cNvPr id="170" name="Line"/>
            <p:cNvSpPr/>
            <p:nvPr/>
          </p:nvSpPr>
          <p:spPr>
            <a:xfrm flipV="1">
              <a:off x="0" y="865541"/>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B2CCF3F9-5952-2E84-EE75-EFA3D0E975E4}"/>
              </a:ext>
            </a:extLst>
          </p:cNvPr>
          <p:cNvSpPr txBox="1"/>
          <p:nvPr/>
        </p:nvSpPr>
        <p:spPr>
          <a:xfrm>
            <a:off x="816205" y="3899556"/>
            <a:ext cx="8368068" cy="84023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pPr>
            <a:r>
              <a:rPr lang="en-GB" sz="3600" dirty="0">
                <a:effectLst/>
                <a:latin typeface="Calibri" panose="020F0502020204030204" pitchFamily="34" charset="0"/>
                <a:ea typeface="Calibri" panose="020F0502020204030204" pitchFamily="34" charset="0"/>
                <a:cs typeface="Times New Roman" panose="02020603050405020304" pitchFamily="18" charset="0"/>
              </a:rPr>
              <a:t>Natural capital is useful as an economic metaphor for nature, used in the EU and internationally and captures the flow of benefits that nature (ecosystem </a:t>
            </a:r>
            <a:r>
              <a:rPr lang="en-GB" sz="3600" dirty="0">
                <a:effectLst/>
                <a:latin typeface="Calibri" panose="020F0502020204030204" pitchFamily="34" charset="0"/>
                <a:ea typeface="Calibri" panose="020F0502020204030204" pitchFamily="34" charset="0"/>
                <a:cs typeface="Calibri" panose="020F0502020204030204" pitchFamily="34" charset="0"/>
              </a:rPr>
              <a:t>services) provides to people ‘</a:t>
            </a:r>
            <a:r>
              <a:rPr lang="en-GB" sz="3600" dirty="0">
                <a:latin typeface="Calibri" panose="020F0502020204030204" pitchFamily="34" charset="0"/>
                <a:cs typeface="Calibri" panose="020F0502020204030204" pitchFamily="34" charset="0"/>
              </a:rPr>
              <a:t>the functions, structure, and ecosystem processes upon which life depends’ (IPBES, 2022).</a:t>
            </a:r>
          </a:p>
          <a:p>
            <a:pPr marL="571500" indent="-571500" algn="l">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NCA is used around the world by governments and increasingly the private sector.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buFont typeface="Arial" panose="020B0604020202020204" pitchFamily="34" charset="0"/>
              <a:buChar char="•"/>
            </a:pPr>
            <a:r>
              <a:rPr lang="en-GB" sz="3600" dirty="0">
                <a:latin typeface="Calibri" panose="020F0502020204030204" pitchFamily="34" charset="0"/>
                <a:ea typeface="Calibri" panose="020F0502020204030204" pitchFamily="34" charset="0"/>
                <a:cs typeface="Times New Roman" panose="02020603050405020304" pitchFamily="18" charset="0"/>
              </a:rPr>
              <a:t>Ireland is progressing NCA using UN SEEA approach through work of the CSO, research and practice.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l">
              <a:buFont typeface="Arial" panose="020B0604020202020204" pitchFamily="34" charset="0"/>
              <a:buChar char="•"/>
            </a:pPr>
            <a:r>
              <a:rPr lang="en-GB" sz="3600" dirty="0">
                <a:effectLst/>
                <a:latin typeface="Calibri" panose="020F0502020204030204" pitchFamily="34" charset="0"/>
                <a:ea typeface="Calibri" panose="020F0502020204030204" pitchFamily="34" charset="0"/>
                <a:cs typeface="Times New Roman" panose="02020603050405020304" pitchFamily="18" charset="0"/>
              </a:rPr>
              <a:t>It a tool but more than that…</a:t>
            </a:r>
          </a:p>
        </p:txBody>
      </p:sp>
      <p:pic>
        <p:nvPicPr>
          <p:cNvPr id="16" name="Content Placeholder 12" descr="Diagram of a tree with water and roots&#10;&#10;Description automatically generated">
            <a:extLst>
              <a:ext uri="{FF2B5EF4-FFF2-40B4-BE49-F238E27FC236}">
                <a16:creationId xmlns:a16="http://schemas.microsoft.com/office/drawing/2014/main" id="{C8A2670D-0B8E-1714-ACCF-6B0B4D88CBE7}"/>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0477053" y="3634009"/>
            <a:ext cx="12162105" cy="8632757"/>
          </a:xfrm>
          <a:prstGeom prst="rect">
            <a:avLst/>
          </a:prstGeom>
          <a:noFill/>
          <a:ln>
            <a:noFill/>
          </a:ln>
        </p:spPr>
      </p:pic>
      <p:sp>
        <p:nvSpPr>
          <p:cNvPr id="17" name="TextBox 16">
            <a:extLst>
              <a:ext uri="{FF2B5EF4-FFF2-40B4-BE49-F238E27FC236}">
                <a16:creationId xmlns:a16="http://schemas.microsoft.com/office/drawing/2014/main" id="{33CD6AF6-420A-D3F0-18D9-28255B25FAFD}"/>
              </a:ext>
            </a:extLst>
          </p:cNvPr>
          <p:cNvSpPr txBox="1"/>
          <p:nvPr/>
        </p:nvSpPr>
        <p:spPr>
          <a:xfrm>
            <a:off x="10744102" y="12399780"/>
            <a:ext cx="424795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5E5E5E"/>
                </a:solidFill>
                <a:effectLst/>
                <a:uFillTx/>
                <a:latin typeface="+mn-lt"/>
                <a:ea typeface="+mn-ea"/>
                <a:cs typeface="+mn-cs"/>
                <a:sym typeface="Helvetica Neue"/>
              </a:rPr>
              <a:t>Clearing House Project (2020)</a:t>
            </a:r>
          </a:p>
        </p:txBody>
      </p:sp>
    </p:spTree>
    <p:extLst>
      <p:ext uri="{BB962C8B-B14F-4D97-AF65-F5344CB8AC3E}">
        <p14:creationId xmlns:p14="http://schemas.microsoft.com/office/powerpoint/2010/main" val="11044476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6206" y="304144"/>
            <a:ext cx="9399944" cy="1811766"/>
          </a:xfrm>
          <a:prstGeom prst="rect">
            <a:avLst/>
          </a:prstGeom>
          <a:ln w="12700">
            <a:miter lim="400000"/>
          </a:ln>
        </p:spPr>
      </p:pic>
      <p:pic>
        <p:nvPicPr>
          <p:cNvPr id="167" name="Image" descr="Image"/>
          <p:cNvPicPr>
            <a:picLocks noChangeAspect="1"/>
          </p:cNvPicPr>
          <p:nvPr/>
        </p:nvPicPr>
        <p:blipFill>
          <a:blip r:embed="rId4"/>
          <a:stretch>
            <a:fillRect/>
          </a:stretch>
        </p:blipFill>
        <p:spPr>
          <a:xfrm>
            <a:off x="15025385" y="1984678"/>
            <a:ext cx="10914738" cy="13716001"/>
          </a:xfrm>
          <a:prstGeom prst="rect">
            <a:avLst/>
          </a:prstGeom>
          <a:ln w="12700">
            <a:miter lim="400000"/>
          </a:ln>
          <a:effectLst>
            <a:outerShdw blurRad="50800" dist="25400" dir="3600000" rotWithShape="0">
              <a:srgbClr val="000000">
                <a:alpha val="15861"/>
              </a:srgbClr>
            </a:outerShdw>
          </a:effectLst>
        </p:spPr>
      </p:pic>
      <p:grpSp>
        <p:nvGrpSpPr>
          <p:cNvPr id="171" name="Group"/>
          <p:cNvGrpSpPr/>
          <p:nvPr/>
        </p:nvGrpSpPr>
        <p:grpSpPr>
          <a:xfrm>
            <a:off x="667350" y="3249386"/>
            <a:ext cx="20095754" cy="8636476"/>
            <a:chOff x="-44597" y="528919"/>
            <a:chExt cx="6020657" cy="5342322"/>
          </a:xfrm>
        </p:grpSpPr>
        <p:sp>
          <p:nvSpPr>
            <p:cNvPr id="168" name="Headline Title"/>
            <p:cNvSpPr/>
            <p:nvPr/>
          </p:nvSpPr>
          <p:spPr>
            <a:xfrm>
              <a:off x="114097" y="528919"/>
              <a:ext cx="1155903" cy="1120716"/>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Key Conclusions of the Report</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p:cNvSpPr/>
            <p:nvPr/>
          </p:nvSpPr>
          <p:spPr>
            <a:xfrm>
              <a:off x="-44597" y="763461"/>
              <a:ext cx="6020657" cy="510778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571500" indent="-571500" algn="l">
                <a:spcAft>
                  <a:spcPts val="600"/>
                </a:spcAft>
                <a:buFont typeface="Arial" panose="020B0604020202020204" pitchFamily="34" charset="0"/>
                <a:buChar char="•"/>
              </a:pPr>
              <a:endParaRPr lang="en-GB" sz="4000" i="1" dirty="0"/>
            </a:p>
            <a:p>
              <a:pPr marL="571500" indent="-571500" algn="l">
                <a:lnSpc>
                  <a:spcPct val="110000"/>
                </a:lnSpc>
                <a:spcAft>
                  <a:spcPts val="1200"/>
                </a:spcAft>
                <a:buFont typeface="Arial" panose="020B0604020202020204" pitchFamily="34" charset="0"/>
                <a:buChar char="•"/>
              </a:pPr>
              <a:r>
                <a:rPr lang="en-GB" sz="4000" dirty="0">
                  <a:latin typeface="Calibri" panose="020F0502020204030204" pitchFamily="34" charset="0"/>
                  <a:ea typeface="Calibri" panose="020F0502020204030204" pitchFamily="34" charset="0"/>
                  <a:cs typeface="Times New Roman" panose="02020603050405020304" pitchFamily="18" charset="0"/>
                </a:rPr>
                <a:t>Natural capital accounting is more than a set of accounts - it provides a key systemic means of highlighting and crystallizing nature’s hidden risk and hidden value. </a:t>
              </a:r>
            </a:p>
            <a:p>
              <a:pPr marL="571500" indent="-571500" algn="l">
                <a:lnSpc>
                  <a:spcPct val="110000"/>
                </a:lnSpc>
                <a:spcAft>
                  <a:spcPts val="1200"/>
                </a:spcAft>
                <a:buFont typeface="Arial" panose="020B0604020202020204" pitchFamily="34" charset="0"/>
                <a:buChar char="•"/>
              </a:pPr>
              <a:r>
                <a:rPr lang="en-GB" sz="4000" dirty="0">
                  <a:latin typeface="Calibri" panose="020F0502020204030204" pitchFamily="34" charset="0"/>
                  <a:ea typeface="Calibri" panose="020F0502020204030204" pitchFamily="34" charset="0"/>
                  <a:cs typeface="Times New Roman" panose="02020603050405020304" pitchFamily="18" charset="0"/>
                </a:rPr>
                <a:t>NCA </a:t>
              </a:r>
              <a:r>
                <a:rPr lang="en-GB" sz="4000" dirty="0">
                  <a:effectLst/>
                  <a:latin typeface="Calibri" panose="020F0502020204030204" pitchFamily="34" charset="0"/>
                  <a:ea typeface="Calibri" panose="020F0502020204030204" pitchFamily="34" charset="0"/>
                  <a:cs typeface="Times New Roman" panose="02020603050405020304" pitchFamily="18" charset="0"/>
                </a:rPr>
                <a:t>can help to recognise and value nature in public policy,  providing a valuable economic metaphor for policy decision-making, making the most out of an accounting framework that can bring natural capital into view.</a:t>
              </a:r>
              <a:endParaRPr lang="en-GB" sz="40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l">
                <a:lnSpc>
                  <a:spcPct val="110000"/>
                </a:lnSpc>
                <a:spcAft>
                  <a:spcPts val="1200"/>
                </a:spcAft>
                <a:buFont typeface="Arial" panose="020B0604020202020204" pitchFamily="34" charset="0"/>
                <a:buChar char="•"/>
              </a:pPr>
              <a:r>
                <a:rPr lang="en-GB" sz="4000" dirty="0">
                  <a:latin typeface="Calibri" panose="020F0502020204030204" pitchFamily="34" charset="0"/>
                  <a:ea typeface="Calibri" panose="020F0502020204030204" pitchFamily="34" charset="0"/>
                  <a:cs typeface="Times New Roman" panose="02020603050405020304" pitchFamily="18" charset="0"/>
                </a:rPr>
                <a:t>There is a particular opportunity in agriculture and land use for developing natural capital accounting to support further Payment for Ecosystem Services (PES) developments. </a:t>
              </a:r>
            </a:p>
            <a:p>
              <a:pPr marL="571500" indent="-571500" algn="l">
                <a:lnSpc>
                  <a:spcPct val="110000"/>
                </a:lnSpc>
                <a:spcAft>
                  <a:spcPts val="1200"/>
                </a:spcAft>
                <a:buFont typeface="Arial" panose="020B0604020202020204" pitchFamily="34" charset="0"/>
                <a:buChar char="•"/>
              </a:pPr>
              <a:r>
                <a:rPr lang="en-GB" sz="4000" dirty="0">
                  <a:latin typeface="Calibri" panose="020F0502020204030204" pitchFamily="34" charset="0"/>
                  <a:ea typeface="Calibri" panose="020F0502020204030204" pitchFamily="34" charset="0"/>
                  <a:cs typeface="Times New Roman" panose="02020603050405020304" pitchFamily="18" charset="0"/>
                </a:rPr>
                <a:t>Making natural capital accounting work in Ireland will require a policy and governance framework so that the accounts are driven and used by the policy system. </a:t>
              </a:r>
            </a:p>
            <a:p>
              <a:pPr marL="571500" indent="-571500" algn="l">
                <a:lnSpc>
                  <a:spcPct val="110000"/>
                </a:lnSpc>
                <a:spcAft>
                  <a:spcPts val="1200"/>
                </a:spcAft>
                <a:buFont typeface="Arial" panose="020B0604020202020204" pitchFamily="34" charset="0"/>
                <a:buChar char="•"/>
              </a:pPr>
              <a:r>
                <a:rPr lang="en-GB" sz="4000" dirty="0">
                  <a:latin typeface="Calibri" panose="020F0502020204030204" pitchFamily="34" charset="0"/>
                  <a:ea typeface="Calibri" panose="020F0502020204030204" pitchFamily="34" charset="0"/>
                  <a:cs typeface="Times New Roman" panose="02020603050405020304" pitchFamily="18" charset="0"/>
                </a:rPr>
                <a:t>Other countries’ experience in natural capital accounting point to the need for policy clarity and guidance on the purpose and use of the accounts.</a:t>
              </a:r>
            </a:p>
          </p:txBody>
        </p:sp>
        <p:sp>
          <p:nvSpPr>
            <p:cNvPr id="170" name="Line"/>
            <p:cNvSpPr/>
            <p:nvPr/>
          </p:nvSpPr>
          <p:spPr>
            <a:xfrm flipV="1">
              <a:off x="0" y="865541"/>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extLst>
      <p:ext uri="{BB962C8B-B14F-4D97-AF65-F5344CB8AC3E}">
        <p14:creationId xmlns:p14="http://schemas.microsoft.com/office/powerpoint/2010/main" val="32226945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6206" y="304144"/>
            <a:ext cx="9399944" cy="1870262"/>
          </a:xfrm>
          <a:prstGeom prst="rect">
            <a:avLst/>
          </a:prstGeom>
          <a:ln w="12700">
            <a:miter lim="400000"/>
          </a:ln>
        </p:spPr>
      </p:pic>
      <p:pic>
        <p:nvPicPr>
          <p:cNvPr id="167" name="Image" descr="Image"/>
          <p:cNvPicPr>
            <a:picLocks noChangeAspect="1"/>
          </p:cNvPicPr>
          <p:nvPr/>
        </p:nvPicPr>
        <p:blipFill>
          <a:blip r:embed="rId4"/>
          <a:stretch>
            <a:fillRect/>
          </a:stretch>
        </p:blipFill>
        <p:spPr>
          <a:xfrm>
            <a:off x="15025385" y="1984678"/>
            <a:ext cx="10914738" cy="13716001"/>
          </a:xfrm>
          <a:prstGeom prst="rect">
            <a:avLst/>
          </a:prstGeom>
          <a:ln w="12700">
            <a:miter lim="400000"/>
          </a:ln>
          <a:effectLst>
            <a:outerShdw blurRad="50800" dist="25400" dir="3600000" rotWithShape="0">
              <a:srgbClr val="000000">
                <a:alpha val="15861"/>
              </a:srgbClr>
            </a:outerShdw>
          </a:effectLst>
        </p:spPr>
      </p:pic>
      <p:grpSp>
        <p:nvGrpSpPr>
          <p:cNvPr id="171" name="Group"/>
          <p:cNvGrpSpPr/>
          <p:nvPr/>
        </p:nvGrpSpPr>
        <p:grpSpPr>
          <a:xfrm>
            <a:off x="816206" y="3380545"/>
            <a:ext cx="20548293" cy="6662107"/>
            <a:chOff x="0" y="528919"/>
            <a:chExt cx="6156237" cy="4275499"/>
          </a:xfrm>
        </p:grpSpPr>
        <p:sp>
          <p:nvSpPr>
            <p:cNvPr id="168" name="Headline Title"/>
            <p:cNvSpPr/>
            <p:nvPr/>
          </p:nvSpPr>
          <p:spPr>
            <a:xfrm>
              <a:off x="114097" y="528919"/>
              <a:ext cx="1155903" cy="1120716"/>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The Council’s Recommended Actions</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p:cNvSpPr/>
            <p:nvPr/>
          </p:nvSpPr>
          <p:spPr>
            <a:xfrm>
              <a:off x="135580" y="2384723"/>
              <a:ext cx="6020657" cy="241969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571500" indent="-571500" algn="l">
                <a:spcAft>
                  <a:spcPts val="600"/>
                </a:spcAft>
                <a:buFont typeface="Wingdings" panose="05000000000000000000" pitchFamily="2" charset="2"/>
                <a:buChar char="Ø"/>
              </a:pPr>
              <a:endParaRPr lang="en-GB" sz="4000">
                <a:latin typeface="Calibri" panose="020F0502020204030204" pitchFamily="34" charset="0"/>
                <a:ea typeface="Calibri" panose="020F0502020204030204" pitchFamily="34" charset="0"/>
                <a:cs typeface="Calibri" panose="020F0502020204030204" pitchFamily="34" charset="0"/>
              </a:endParaRPr>
            </a:p>
            <a:p>
              <a:pPr marL="571500" indent="-571500" algn="l">
                <a:spcAft>
                  <a:spcPts val="600"/>
                </a:spcAft>
                <a:buFont typeface="Wingdings" panose="05000000000000000000" pitchFamily="2" charset="2"/>
                <a:buChar char="Ø"/>
              </a:pPr>
              <a:endParaRPr lang="en-GB" sz="4000">
                <a:effectLst/>
                <a:latin typeface="Calibri" panose="020F0502020204030204" pitchFamily="34" charset="0"/>
                <a:ea typeface="Calibri" panose="020F0502020204030204" pitchFamily="34" charset="0"/>
                <a:cs typeface="Calibri" panose="020F0502020204030204" pitchFamily="34" charset="0"/>
              </a:endParaRPr>
            </a:p>
            <a:p>
              <a:pPr algn="l">
                <a:spcAft>
                  <a:spcPts val="600"/>
                </a:spcAft>
              </a:pPr>
              <a:endParaRPr lang="en-GB" sz="4000" i="1"/>
            </a:p>
            <a:p>
              <a:pPr algn="l">
                <a:spcAft>
                  <a:spcPts val="600"/>
                </a:spcAft>
              </a:pPr>
              <a:endParaRPr lang="en-GB" sz="4000"/>
            </a:p>
            <a:p>
              <a:pPr algn="l">
                <a:spcAft>
                  <a:spcPts val="600"/>
                </a:spcAft>
              </a:pPr>
              <a:endParaRPr lang="en-GB" sz="4000"/>
            </a:p>
            <a:p>
              <a:pPr algn="l">
                <a:spcAft>
                  <a:spcPts val="600"/>
                </a:spcAft>
              </a:pPr>
              <a:endParaRPr lang="en-GB" sz="4000"/>
            </a:p>
          </p:txBody>
        </p:sp>
        <p:sp>
          <p:nvSpPr>
            <p:cNvPr id="170" name="Line"/>
            <p:cNvSpPr/>
            <p:nvPr/>
          </p:nvSpPr>
          <p:spPr>
            <a:xfrm flipV="1">
              <a:off x="0" y="865541"/>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 name="TextBox 2">
            <a:extLst>
              <a:ext uri="{FF2B5EF4-FFF2-40B4-BE49-F238E27FC236}">
                <a16:creationId xmlns:a16="http://schemas.microsoft.com/office/drawing/2014/main" id="{0759B306-6CFD-3B1B-C397-22EF6CFE33F1}"/>
              </a:ext>
            </a:extLst>
          </p:cNvPr>
          <p:cNvSpPr txBox="1"/>
          <p:nvPr/>
        </p:nvSpPr>
        <p:spPr>
          <a:xfrm>
            <a:off x="816206" y="3380545"/>
            <a:ext cx="21423308" cy="9784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spcAft>
                <a:spcPts val="1200"/>
              </a:spcAft>
            </a:pP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0000"/>
              </a:lnSpc>
              <a:spcAft>
                <a:spcPts val="1200"/>
              </a:spcAft>
            </a:pPr>
            <a:r>
              <a:rPr lang="en-GB" sz="4000" dirty="0">
                <a:effectLst/>
                <a:latin typeface="Calibri" panose="020F0502020204030204" pitchFamily="34" charset="0"/>
                <a:ea typeface="Calibri" panose="020F0502020204030204" pitchFamily="34" charset="0"/>
                <a:cs typeface="Times New Roman" panose="02020603050405020304" pitchFamily="18" charset="0"/>
              </a:rPr>
              <a:t>The recommended areas of action are:</a:t>
            </a:r>
          </a:p>
          <a:p>
            <a:pPr marL="342900" lvl="0" indent="-342900" algn="l">
              <a:lnSpc>
                <a:spcPct val="110000"/>
              </a:lnSpc>
              <a:spcAft>
                <a:spcPts val="1200"/>
              </a:spcAft>
              <a:buFont typeface="+mj-lt"/>
              <a:buAutoNum type="arabicPeriod"/>
            </a:pPr>
            <a:r>
              <a:rPr lang="en-GB" sz="4000" b="1" dirty="0">
                <a:effectLst/>
                <a:latin typeface="Calibri" panose="020F0502020204030204" pitchFamily="34" charset="0"/>
                <a:ea typeface="Calibri" panose="020F0502020204030204" pitchFamily="34" charset="0"/>
                <a:cs typeface="Times New Roman" panose="02020603050405020304" pitchFamily="18" charset="0"/>
              </a:rPr>
              <a:t>Capacity Building</a:t>
            </a:r>
            <a:r>
              <a:rPr lang="en-GB" sz="4000" dirty="0">
                <a:effectLst/>
                <a:latin typeface="Calibri" panose="020F0502020204030204" pitchFamily="34" charset="0"/>
                <a:ea typeface="Calibri" panose="020F0502020204030204" pitchFamily="34" charset="0"/>
                <a:cs typeface="Times New Roman" panose="02020603050405020304" pitchFamily="18" charset="0"/>
              </a:rPr>
              <a:t>: Identification of actions to enhance Ireland's work on developing natural capital accounting, building capacity in areas including skills around ecosystem services, spatial mapping and using the accounts in  national departments and agencies and local authorities.</a:t>
            </a:r>
          </a:p>
          <a:p>
            <a:pPr marL="342900" lvl="0" indent="-342900" algn="l">
              <a:lnSpc>
                <a:spcPct val="110000"/>
              </a:lnSpc>
              <a:spcAft>
                <a:spcPts val="1200"/>
              </a:spcAft>
              <a:buFont typeface="+mj-lt"/>
              <a:buAutoNum type="arabicPeriod"/>
            </a:pP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0000"/>
              </a:lnSpc>
              <a:spcAft>
                <a:spcPts val="1200"/>
              </a:spcAft>
              <a:buFont typeface="+mj-lt"/>
              <a:buAutoNum type="arabicPeriod"/>
            </a:pPr>
            <a:r>
              <a:rPr lang="en-GB" sz="4000" b="1" dirty="0">
                <a:effectLst/>
                <a:latin typeface="Calibri" panose="020F0502020204030204" pitchFamily="34" charset="0"/>
                <a:ea typeface="Calibri" panose="020F0502020204030204" pitchFamily="34" charset="0"/>
                <a:cs typeface="Times New Roman" panose="02020603050405020304" pitchFamily="18" charset="0"/>
              </a:rPr>
              <a:t>Spotlight on Payment for Ecosystems Services Schemes: </a:t>
            </a:r>
            <a:r>
              <a:rPr lang="en-GB" sz="4000" dirty="0">
                <a:effectLst/>
                <a:latin typeface="Calibri" panose="020F0502020204030204" pitchFamily="34" charset="0"/>
                <a:ea typeface="Calibri" panose="020F0502020204030204" pitchFamily="34" charset="0"/>
                <a:cs typeface="Times New Roman" panose="02020603050405020304" pitchFamily="18" charset="0"/>
              </a:rPr>
              <a:t>Examination of the development of Payment for Ecosystem Services (PES) schemes to support the transition in agriculture and land use and support farmers caring for nature, for water, forestry, carbon sequestration and a range of other ecosystem services. </a:t>
            </a:r>
          </a:p>
          <a:p>
            <a:pPr marL="342900" lvl="0" indent="-342900" algn="l">
              <a:lnSpc>
                <a:spcPct val="110000"/>
              </a:lnSpc>
              <a:spcAft>
                <a:spcPts val="1200"/>
              </a:spcAft>
              <a:buFont typeface="+mj-lt"/>
              <a:buAutoNum type="arabicPeriod"/>
            </a:pP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lvl="0" algn="l">
              <a:lnSpc>
                <a:spcPct val="110000"/>
              </a:lnSpc>
              <a:spcAft>
                <a:spcPts val="1200"/>
              </a:spcAft>
            </a:pPr>
            <a:r>
              <a:rPr lang="en-GB" sz="4000" b="1" dirty="0">
                <a:effectLst/>
                <a:latin typeface="Calibri" panose="020F0502020204030204" pitchFamily="34" charset="0"/>
                <a:ea typeface="Calibri" panose="020F0502020204030204" pitchFamily="34" charset="0"/>
                <a:cs typeface="Times New Roman" panose="02020603050405020304" pitchFamily="18" charset="0"/>
              </a:rPr>
              <a:t>3. Support for Integration</a:t>
            </a:r>
            <a:r>
              <a:rPr lang="en-GB" sz="4000" dirty="0">
                <a:effectLst/>
                <a:latin typeface="Calibri" panose="020F0502020204030204" pitchFamily="34" charset="0"/>
                <a:ea typeface="Calibri" panose="020F0502020204030204" pitchFamily="34" charset="0"/>
                <a:cs typeface="Times New Roman" panose="02020603050405020304" pitchFamily="18" charset="0"/>
              </a:rPr>
              <a:t>: Advice on how to integrate natural capital accounting into wider policy system.</a:t>
            </a:r>
          </a:p>
        </p:txBody>
      </p:sp>
    </p:spTree>
    <p:extLst>
      <p:ext uri="{BB962C8B-B14F-4D97-AF65-F5344CB8AC3E}">
        <p14:creationId xmlns:p14="http://schemas.microsoft.com/office/powerpoint/2010/main" val="32592707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6B884-C710-4437-62AE-4E4DFAB8CDE1}"/>
            </a:ext>
          </a:extLst>
        </p:cNvPr>
        <p:cNvGrpSpPr/>
        <p:nvPr/>
      </p:nvGrpSpPr>
      <p:grpSpPr>
        <a:xfrm>
          <a:off x="0" y="0"/>
          <a:ext cx="0" cy="0"/>
          <a:chOff x="0" y="0"/>
          <a:chExt cx="0" cy="0"/>
        </a:xfrm>
      </p:grpSpPr>
      <p:pic>
        <p:nvPicPr>
          <p:cNvPr id="166" name="Image" descr="Image">
            <a:extLst>
              <a:ext uri="{FF2B5EF4-FFF2-40B4-BE49-F238E27FC236}">
                <a16:creationId xmlns:a16="http://schemas.microsoft.com/office/drawing/2014/main" id="{2568B4C7-899E-E1F5-39A5-6529DCD26702}"/>
              </a:ext>
            </a:extLst>
          </p:cNvPr>
          <p:cNvPicPr>
            <a:picLocks noChangeAspect="1"/>
          </p:cNvPicPr>
          <p:nvPr/>
        </p:nvPicPr>
        <p:blipFill>
          <a:blip r:embed="rId3"/>
          <a:stretch>
            <a:fillRect/>
          </a:stretch>
        </p:blipFill>
        <p:spPr>
          <a:xfrm>
            <a:off x="816206" y="304144"/>
            <a:ext cx="9399944" cy="1837378"/>
          </a:xfrm>
          <a:prstGeom prst="rect">
            <a:avLst/>
          </a:prstGeom>
          <a:ln w="12700">
            <a:miter lim="400000"/>
          </a:ln>
        </p:spPr>
      </p:pic>
      <p:pic>
        <p:nvPicPr>
          <p:cNvPr id="167" name="Image" descr="Image">
            <a:extLst>
              <a:ext uri="{FF2B5EF4-FFF2-40B4-BE49-F238E27FC236}">
                <a16:creationId xmlns:a16="http://schemas.microsoft.com/office/drawing/2014/main" id="{FA89472A-DE0C-6175-3D11-E22C45432395}"/>
              </a:ext>
            </a:extLst>
          </p:cNvPr>
          <p:cNvPicPr>
            <a:picLocks noChangeAspect="1"/>
          </p:cNvPicPr>
          <p:nvPr/>
        </p:nvPicPr>
        <p:blipFill>
          <a:blip r:embed="rId4"/>
          <a:stretch>
            <a:fillRect/>
          </a:stretch>
        </p:blipFill>
        <p:spPr>
          <a:xfrm>
            <a:off x="15025385" y="1984678"/>
            <a:ext cx="10914738" cy="13716001"/>
          </a:xfrm>
          <a:prstGeom prst="rect">
            <a:avLst/>
          </a:prstGeom>
          <a:ln w="12700">
            <a:miter lim="400000"/>
          </a:ln>
          <a:effectLst>
            <a:outerShdw blurRad="50800" dist="25400" dir="3600000" rotWithShape="0">
              <a:srgbClr val="000000">
                <a:alpha val="15861"/>
              </a:srgbClr>
            </a:outerShdw>
          </a:effectLst>
        </p:spPr>
      </p:pic>
      <p:grpSp>
        <p:nvGrpSpPr>
          <p:cNvPr id="171" name="Group">
            <a:extLst>
              <a:ext uri="{FF2B5EF4-FFF2-40B4-BE49-F238E27FC236}">
                <a16:creationId xmlns:a16="http://schemas.microsoft.com/office/drawing/2014/main" id="{E97E5905-90C3-7E0B-1B8E-C7F782150DA3}"/>
              </a:ext>
            </a:extLst>
          </p:cNvPr>
          <p:cNvGrpSpPr/>
          <p:nvPr/>
        </p:nvGrpSpPr>
        <p:grpSpPr>
          <a:xfrm>
            <a:off x="816206" y="3265714"/>
            <a:ext cx="20548293" cy="5045692"/>
            <a:chOff x="0" y="528919"/>
            <a:chExt cx="6156237" cy="3273477"/>
          </a:xfrm>
        </p:grpSpPr>
        <p:sp>
          <p:nvSpPr>
            <p:cNvPr id="168" name="Headline Title">
              <a:extLst>
                <a:ext uri="{FF2B5EF4-FFF2-40B4-BE49-F238E27FC236}">
                  <a16:creationId xmlns:a16="http://schemas.microsoft.com/office/drawing/2014/main" id="{A86C693C-5D9A-B7EB-320F-8D1F1022E052}"/>
                </a:ext>
              </a:extLst>
            </p:cNvPr>
            <p:cNvSpPr/>
            <p:nvPr/>
          </p:nvSpPr>
          <p:spPr>
            <a:xfrm>
              <a:off x="114097" y="528919"/>
              <a:ext cx="1155903" cy="1120716"/>
            </a:xfrm>
            <a:prstGeom prst="line">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1. Capacity Building</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48B3F838-5CD0-AF04-D3AE-CB140AEC42C3}"/>
                </a:ext>
              </a:extLst>
            </p:cNvPr>
            <p:cNvSpPr/>
            <p:nvPr/>
          </p:nvSpPr>
          <p:spPr>
            <a:xfrm>
              <a:off x="135580" y="3386743"/>
              <a:ext cx="6020657" cy="41565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spAutoFit/>
            </a:bodyPr>
            <a:lstStyle/>
            <a:p>
              <a:pPr marL="285750" indent="-285750" algn="l">
                <a:spcAft>
                  <a:spcPts val="600"/>
                </a:spcAft>
                <a:buFont typeface="Arial" panose="020B0604020202020204" pitchFamily="34" charset="0"/>
                <a:buChar char="•"/>
              </a:pPr>
              <a:endParaRPr lang="en-GB" sz="4000">
                <a:effectLst/>
                <a:latin typeface="Calibri" panose="020F0502020204030204" pitchFamily="34" charset="0"/>
                <a:ea typeface="Calibri" panose="020F0502020204030204" pitchFamily="34" charset="0"/>
                <a:cs typeface="Calibri" panose="020F0502020204030204" pitchFamily="34" charset="0"/>
              </a:endParaRPr>
            </a:p>
          </p:txBody>
        </p:sp>
        <p:sp>
          <p:nvSpPr>
            <p:cNvPr id="170" name="Line">
              <a:extLst>
                <a:ext uri="{FF2B5EF4-FFF2-40B4-BE49-F238E27FC236}">
                  <a16:creationId xmlns:a16="http://schemas.microsoft.com/office/drawing/2014/main" id="{696BF8A7-786B-D683-33E5-87E9E00CC31A}"/>
                </a:ext>
              </a:extLst>
            </p:cNvPr>
            <p:cNvSpPr/>
            <p:nvPr/>
          </p:nvSpPr>
          <p:spPr>
            <a:xfrm flipV="1">
              <a:off x="0" y="865541"/>
              <a:ext cx="4738371" cy="10038"/>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a:p>
          </p:txBody>
        </p:sp>
      </p:grpSp>
      <p:sp>
        <p:nvSpPr>
          <p:cNvPr id="176" name="Rectangle">
            <a:extLst>
              <a:ext uri="{FF2B5EF4-FFF2-40B4-BE49-F238E27FC236}">
                <a16:creationId xmlns:a16="http://schemas.microsoft.com/office/drawing/2014/main" id="{50E86F54-4D8E-DD61-C9FD-93ECCA5DE818}"/>
              </a:ext>
            </a:extLst>
          </p:cNvPr>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TextBox 3">
            <a:extLst>
              <a:ext uri="{FF2B5EF4-FFF2-40B4-BE49-F238E27FC236}">
                <a16:creationId xmlns:a16="http://schemas.microsoft.com/office/drawing/2014/main" id="{27D6E7F2-7D26-99A0-3C32-39085B56DE72}"/>
              </a:ext>
            </a:extLst>
          </p:cNvPr>
          <p:cNvSpPr txBox="1"/>
          <p:nvPr/>
        </p:nvSpPr>
        <p:spPr>
          <a:xfrm>
            <a:off x="2850491" y="5091818"/>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n-lt"/>
              <a:ea typeface="+mn-ea"/>
              <a:cs typeface="+mn-cs"/>
              <a:sym typeface="Helvetica Neue"/>
            </a:endParaRPr>
          </a:p>
        </p:txBody>
      </p:sp>
      <p:sp>
        <p:nvSpPr>
          <p:cNvPr id="6" name="Text Placeholder 5">
            <a:extLst>
              <a:ext uri="{FF2B5EF4-FFF2-40B4-BE49-F238E27FC236}">
                <a16:creationId xmlns:a16="http://schemas.microsoft.com/office/drawing/2014/main" id="{AF92C22F-DA6D-C6C4-93F1-58C5169DFE9F}"/>
              </a:ext>
            </a:extLst>
          </p:cNvPr>
          <p:cNvSpPr>
            <a:spLocks noGrp="1"/>
          </p:cNvSpPr>
          <p:nvPr>
            <p:ph type="body" idx="1"/>
          </p:nvPr>
        </p:nvSpPr>
        <p:spPr/>
        <p:txBody>
          <a:bodyPr>
            <a:normAutofit fontScale="70000" lnSpcReduction="20000"/>
          </a:bodyPr>
          <a:lstStyle/>
          <a:p>
            <a:pPr marL="571500" lvl="0" indent="-571500" algn="l">
              <a:spcAft>
                <a:spcPts val="600"/>
              </a:spcAft>
              <a:buFont typeface="Arial" panose="020B0604020202020204" pitchFamily="34" charset="0"/>
              <a:buChar char="•"/>
            </a:pPr>
            <a:r>
              <a:rPr lang="en-GB" sz="5200">
                <a:solidFill>
                  <a:schemeClr val="tx1"/>
                </a:solidFill>
                <a:effectLst/>
                <a:latin typeface="Calibri" panose="020F0502020204030204" pitchFamily="34" charset="0"/>
                <a:cs typeface="Calibri" panose="020F0502020204030204" pitchFamily="34" charset="0"/>
              </a:rPr>
              <a:t>Support the CSO to continue to build comprehensive natural capital accounts including ecosystem accounts as soon as possible.</a:t>
            </a:r>
          </a:p>
          <a:p>
            <a:pPr marL="571500" lvl="0" indent="-571500" algn="l">
              <a:spcAft>
                <a:spcPts val="600"/>
              </a:spcAft>
              <a:buFont typeface="Arial" panose="020B0604020202020204" pitchFamily="34" charset="0"/>
              <a:buChar char="•"/>
            </a:pPr>
            <a:r>
              <a:rPr lang="en-GB" sz="5200">
                <a:solidFill>
                  <a:schemeClr val="tx1"/>
                </a:solidFill>
                <a:effectLst/>
                <a:latin typeface="Calibri" panose="020F0502020204030204" pitchFamily="34" charset="0"/>
                <a:cs typeface="Calibri" panose="020F0502020204030204" pitchFamily="34" charset="0"/>
              </a:rPr>
              <a:t>Increase awareness of the potential of natural capital accounting across the policy system including departments and agencies and local authorities through workshops and online information. </a:t>
            </a:r>
          </a:p>
          <a:p>
            <a:pPr marL="571500" lvl="0" indent="-571500" algn="l">
              <a:spcAft>
                <a:spcPts val="600"/>
              </a:spcAft>
              <a:buFont typeface="Arial" panose="020B0604020202020204" pitchFamily="34" charset="0"/>
              <a:buChar char="•"/>
            </a:pPr>
            <a:r>
              <a:rPr lang="en-GB" sz="5200">
                <a:solidFill>
                  <a:schemeClr val="tx1"/>
                </a:solidFill>
                <a:effectLst/>
                <a:latin typeface="Calibri" panose="020F0502020204030204" pitchFamily="34" charset="0"/>
                <a:cs typeface="Calibri" panose="020F0502020204030204" pitchFamily="34" charset="0"/>
              </a:rPr>
              <a:t>Support further development of data sharing/access protocols and data standardisation across departments and agencies to build integrated natural capital accounts and benefit from synergies across EU and international reporting requirements.</a:t>
            </a:r>
          </a:p>
          <a:p>
            <a:pPr marL="571500" indent="-571500" algn="l">
              <a:spcAft>
                <a:spcPts val="600"/>
              </a:spcAft>
              <a:buFont typeface="Arial" panose="020B0604020202020204" pitchFamily="34" charset="0"/>
              <a:buChar char="•"/>
            </a:pPr>
            <a:r>
              <a:rPr lang="en-GB" sz="5200">
                <a:solidFill>
                  <a:schemeClr val="tx1"/>
                </a:solidFill>
                <a:latin typeface="Calibri" panose="020F0502020204030204" pitchFamily="34" charset="0"/>
                <a:cs typeface="Calibri" panose="020F0502020204030204" pitchFamily="34" charset="0"/>
              </a:rPr>
              <a:t>Commission research to identify potential opportunities for the future development of sustainable finance, informed by natural capital accounting in Ireland.</a:t>
            </a:r>
          </a:p>
          <a:p>
            <a:pPr marL="571500" lvl="0" indent="-571500" algn="l">
              <a:spcAft>
                <a:spcPts val="600"/>
              </a:spcAft>
              <a:buFont typeface="Arial" panose="020B0604020202020204" pitchFamily="34" charset="0"/>
              <a:buChar char="•"/>
            </a:pPr>
            <a:r>
              <a:rPr lang="en-GB" sz="5200">
                <a:solidFill>
                  <a:schemeClr val="tx1"/>
                </a:solidFill>
                <a:effectLst/>
                <a:latin typeface="Calibri" panose="020F0502020204030204" pitchFamily="34" charset="0"/>
                <a:cs typeface="Calibri" panose="020F0502020204030204" pitchFamily="34" charset="0"/>
              </a:rPr>
              <a:t>Ensure sufficient and timely mapping is undertaken to support natural capital accounting including land cover and ecosystem mapping. </a:t>
            </a:r>
          </a:p>
          <a:p>
            <a:pPr marL="571500" lvl="0" indent="-571500" algn="l">
              <a:spcAft>
                <a:spcPts val="600"/>
              </a:spcAft>
              <a:buFont typeface="Arial" panose="020B0604020202020204" pitchFamily="34" charset="0"/>
              <a:buChar char="•"/>
            </a:pPr>
            <a:r>
              <a:rPr lang="en-GB" sz="5200">
                <a:solidFill>
                  <a:schemeClr val="tx1"/>
                </a:solidFill>
                <a:effectLst/>
                <a:latin typeface="Calibri" panose="020F0502020204030204" pitchFamily="34" charset="0"/>
                <a:cs typeface="Calibri" panose="020F0502020204030204" pitchFamily="34" charset="0"/>
              </a:rPr>
              <a:t>Develop pilot natural capital accounts in a small number of local authorities and cities for targeted areas e.g. for nature-based solutions and green infrastructure development to assess feasibility, data availability and resource requirements.</a:t>
            </a:r>
          </a:p>
          <a:p>
            <a:pPr marL="571500" lvl="0" indent="-571500" algn="l">
              <a:spcAft>
                <a:spcPts val="600"/>
              </a:spcAft>
              <a:buFont typeface="Arial" panose="020B0604020202020204" pitchFamily="34" charset="0"/>
              <a:buChar char="•"/>
            </a:pPr>
            <a:r>
              <a:rPr lang="en-GB" sz="5200">
                <a:solidFill>
                  <a:schemeClr val="tx1"/>
                </a:solidFill>
                <a:effectLst/>
                <a:latin typeface="Calibri" panose="020F0502020204030204" pitchFamily="34" charset="0"/>
                <a:cs typeface="Calibri" panose="020F0502020204030204" pitchFamily="34" charset="0"/>
              </a:rPr>
              <a:t>Develop a key role for the National Biodiversity Data Centre (NBDC) in mobilising and sharing data required for natural capital accounting. </a:t>
            </a:r>
          </a:p>
          <a:p>
            <a:pPr marL="571500" lvl="0" indent="-571500" algn="l">
              <a:spcAft>
                <a:spcPts val="600"/>
              </a:spcAft>
              <a:buFont typeface="Arial" panose="020B0604020202020204" pitchFamily="34" charset="0"/>
              <a:buChar char="•"/>
            </a:pPr>
            <a:r>
              <a:rPr lang="en-GB" sz="5200">
                <a:solidFill>
                  <a:schemeClr val="tx1"/>
                </a:solidFill>
                <a:effectLst/>
                <a:latin typeface="Calibri" panose="020F0502020204030204" pitchFamily="34" charset="0"/>
                <a:cs typeface="Calibri" panose="020F0502020204030204" pitchFamily="34" charset="0"/>
              </a:rPr>
              <a:t> Develop an action plan to increase the availability of specialist ecology and environmental experts in Ireland to meet Ireland’s growing biodiversity and natural capital accounting needs.</a:t>
            </a:r>
          </a:p>
          <a:p>
            <a:endParaRPr lang="en-GB"/>
          </a:p>
        </p:txBody>
      </p:sp>
    </p:spTree>
    <p:extLst>
      <p:ext uri="{BB962C8B-B14F-4D97-AF65-F5344CB8AC3E}">
        <p14:creationId xmlns:p14="http://schemas.microsoft.com/office/powerpoint/2010/main" val="25415382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FAFEA-3E02-C27E-7960-A09EBF2468BC}"/>
            </a:ext>
          </a:extLst>
        </p:cNvPr>
        <p:cNvGrpSpPr/>
        <p:nvPr/>
      </p:nvGrpSpPr>
      <p:grpSpPr>
        <a:xfrm>
          <a:off x="0" y="0"/>
          <a:ext cx="0" cy="0"/>
          <a:chOff x="0" y="0"/>
          <a:chExt cx="0" cy="0"/>
        </a:xfrm>
      </p:grpSpPr>
      <p:pic>
        <p:nvPicPr>
          <p:cNvPr id="166" name="Image" descr="Image">
            <a:extLst>
              <a:ext uri="{FF2B5EF4-FFF2-40B4-BE49-F238E27FC236}">
                <a16:creationId xmlns:a16="http://schemas.microsoft.com/office/drawing/2014/main" id="{C47EDE1B-9227-CF7B-E217-029978F897F7}"/>
              </a:ext>
            </a:extLst>
          </p:cNvPr>
          <p:cNvPicPr>
            <a:picLocks noChangeAspect="1"/>
          </p:cNvPicPr>
          <p:nvPr/>
        </p:nvPicPr>
        <p:blipFill>
          <a:blip r:embed="rId3"/>
          <a:stretch>
            <a:fillRect/>
          </a:stretch>
        </p:blipFill>
        <p:spPr>
          <a:xfrm>
            <a:off x="816206" y="304143"/>
            <a:ext cx="9399944" cy="2156979"/>
          </a:xfrm>
          <a:prstGeom prst="rect">
            <a:avLst/>
          </a:prstGeom>
          <a:ln w="12700">
            <a:miter lim="400000"/>
          </a:ln>
        </p:spPr>
      </p:pic>
      <p:pic>
        <p:nvPicPr>
          <p:cNvPr id="167" name="Image" descr="Image">
            <a:extLst>
              <a:ext uri="{FF2B5EF4-FFF2-40B4-BE49-F238E27FC236}">
                <a16:creationId xmlns:a16="http://schemas.microsoft.com/office/drawing/2014/main" id="{A8C3FE6A-872C-C24C-6C97-4587D6852511}"/>
              </a:ext>
            </a:extLst>
          </p:cNvPr>
          <p:cNvPicPr>
            <a:picLocks noChangeAspect="1"/>
          </p:cNvPicPr>
          <p:nvPr/>
        </p:nvPicPr>
        <p:blipFill>
          <a:blip r:embed="rId4"/>
          <a:stretch>
            <a:fillRect/>
          </a:stretch>
        </p:blipFill>
        <p:spPr>
          <a:xfrm>
            <a:off x="15025385" y="1984678"/>
            <a:ext cx="10914738" cy="13716001"/>
          </a:xfrm>
          <a:prstGeom prst="rect">
            <a:avLst/>
          </a:prstGeom>
          <a:ln w="12700">
            <a:miter lim="400000"/>
          </a:ln>
          <a:effectLst>
            <a:outerShdw blurRad="50800" dist="25400" dir="3600000" rotWithShape="0">
              <a:srgbClr val="000000">
                <a:alpha val="15861"/>
              </a:srgbClr>
            </a:outerShdw>
          </a:effectLst>
        </p:spPr>
      </p:pic>
      <p:grpSp>
        <p:nvGrpSpPr>
          <p:cNvPr id="171" name="Group">
            <a:extLst>
              <a:ext uri="{FF2B5EF4-FFF2-40B4-BE49-F238E27FC236}">
                <a16:creationId xmlns:a16="http://schemas.microsoft.com/office/drawing/2014/main" id="{E8C46686-4989-845B-980C-5ED1F0FF9F84}"/>
              </a:ext>
            </a:extLst>
          </p:cNvPr>
          <p:cNvGrpSpPr/>
          <p:nvPr/>
        </p:nvGrpSpPr>
        <p:grpSpPr>
          <a:xfrm>
            <a:off x="816206" y="3343194"/>
            <a:ext cx="20548293" cy="7172406"/>
            <a:chOff x="0" y="528919"/>
            <a:chExt cx="6156237" cy="3273477"/>
          </a:xfrm>
        </p:grpSpPr>
        <p:sp>
          <p:nvSpPr>
            <p:cNvPr id="168" name="Headline Title">
              <a:extLst>
                <a:ext uri="{FF2B5EF4-FFF2-40B4-BE49-F238E27FC236}">
                  <a16:creationId xmlns:a16="http://schemas.microsoft.com/office/drawing/2014/main" id="{C7737193-BDB6-202E-D223-621A73F80147}"/>
                </a:ext>
              </a:extLst>
            </p:cNvPr>
            <p:cNvSpPr/>
            <p:nvPr/>
          </p:nvSpPr>
          <p:spPr>
            <a:xfrm>
              <a:off x="114097" y="528919"/>
              <a:ext cx="1155903" cy="1120716"/>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lnSpc>
                  <a:spcPct val="80000"/>
                </a:lnSpc>
                <a:defRPr sz="4500" b="1" spc="-90">
                  <a:solidFill>
                    <a:srgbClr val="2B6280"/>
                  </a:solidFill>
                  <a:latin typeface="MADE Evolve Sans"/>
                  <a:ea typeface="MADE Evolve Sans"/>
                  <a:cs typeface="MADE Evolve Sans"/>
                  <a:sym typeface="MADE Evolve Sans"/>
                </a:defRPr>
              </a:lvl1pPr>
            </a:lstStyle>
            <a:p>
              <a:r>
                <a:rPr lang="en-GB" sz="7200" dirty="0"/>
                <a:t>2. Spotlight on Payment for Ecosystem Services (PES)</a:t>
              </a:r>
            </a:p>
          </p:txBody>
        </p:sp>
        <p:sp>
          <p:nvSpPr>
            <p:cNvPr id="169"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C17D3ABC-3739-4A2E-C943-C66A9BF1C85D}"/>
                </a:ext>
              </a:extLst>
            </p:cNvPr>
            <p:cNvSpPr/>
            <p:nvPr/>
          </p:nvSpPr>
          <p:spPr>
            <a:xfrm>
              <a:off x="135580" y="3386743"/>
              <a:ext cx="6020657" cy="41565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285750" indent="-285750" algn="l">
                <a:spcAft>
                  <a:spcPts val="600"/>
                </a:spcAft>
                <a:buFont typeface="Arial" panose="020B0604020202020204" pitchFamily="34" charset="0"/>
                <a:buChar char="•"/>
              </a:pPr>
              <a:endParaRPr lang="en-GB" sz="4000">
                <a:effectLst/>
                <a:latin typeface="Calibri" panose="020F0502020204030204" pitchFamily="34" charset="0"/>
                <a:ea typeface="Calibri" panose="020F0502020204030204" pitchFamily="34" charset="0"/>
                <a:cs typeface="Calibri" panose="020F0502020204030204" pitchFamily="34" charset="0"/>
              </a:endParaRPr>
            </a:p>
          </p:txBody>
        </p:sp>
        <p:sp>
          <p:nvSpPr>
            <p:cNvPr id="170" name="Line">
              <a:extLst>
                <a:ext uri="{FF2B5EF4-FFF2-40B4-BE49-F238E27FC236}">
                  <a16:creationId xmlns:a16="http://schemas.microsoft.com/office/drawing/2014/main" id="{3B5D085C-FA0C-E81C-DC73-B868806B0247}"/>
                </a:ext>
              </a:extLst>
            </p:cNvPr>
            <p:cNvSpPr/>
            <p:nvPr/>
          </p:nvSpPr>
          <p:spPr>
            <a:xfrm flipV="1">
              <a:off x="0" y="933245"/>
              <a:ext cx="3527096" cy="24969"/>
            </a:xfrm>
            <a:prstGeom prst="line">
              <a:avLst/>
            </a:prstGeom>
            <a:noFill/>
            <a:ln w="63500" cap="flat">
              <a:solidFill>
                <a:srgbClr val="0082CC"/>
              </a:solidFill>
              <a:prstDash val="sysDot"/>
              <a:miter lim="400000"/>
            </a:ln>
            <a:effectLst/>
          </p:spPr>
          <p:txBody>
            <a:bodyPr wrap="square" lIns="45718" tIns="45718" rIns="45718" bIns="45718" numCol="1" anchor="t">
              <a:noAutofit/>
            </a:bodyPr>
            <a:lstStyle/>
            <a:p>
              <a:pPr defTabSz="2438337"/>
              <a:endParaRPr dirty="0"/>
            </a:p>
          </p:txBody>
        </p:sp>
      </p:grpSp>
      <p:sp>
        <p:nvSpPr>
          <p:cNvPr id="176" name="Rectangle">
            <a:extLst>
              <a:ext uri="{FF2B5EF4-FFF2-40B4-BE49-F238E27FC236}">
                <a16:creationId xmlns:a16="http://schemas.microsoft.com/office/drawing/2014/main" id="{95017F6A-EEB3-9687-8A32-C127FAB07DBD}"/>
              </a:ext>
            </a:extLst>
          </p:cNvPr>
          <p:cNvSpPr/>
          <p:nvPr/>
        </p:nvSpPr>
        <p:spPr>
          <a:xfrm>
            <a:off x="-81965" y="13146295"/>
            <a:ext cx="27462880" cy="1270001"/>
          </a:xfrm>
          <a:prstGeom prst="rect">
            <a:avLst/>
          </a:prstGeom>
          <a:solidFill>
            <a:srgbClr val="2B628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 name="TextBox 3">
            <a:extLst>
              <a:ext uri="{FF2B5EF4-FFF2-40B4-BE49-F238E27FC236}">
                <a16:creationId xmlns:a16="http://schemas.microsoft.com/office/drawing/2014/main" id="{F5266208-3292-F616-573C-9EEB77EE0AF4}"/>
              </a:ext>
            </a:extLst>
          </p:cNvPr>
          <p:cNvSpPr txBox="1"/>
          <p:nvPr/>
        </p:nvSpPr>
        <p:spPr>
          <a:xfrm>
            <a:off x="2850491" y="5091818"/>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mn-lt"/>
              <a:ea typeface="+mn-ea"/>
              <a:cs typeface="+mn-cs"/>
              <a:sym typeface="Helvetica Neue"/>
            </a:endParaRPr>
          </a:p>
        </p:txBody>
      </p:sp>
      <p:sp>
        <p:nvSpPr>
          <p:cNvPr id="6" name="Text Placeholder 5">
            <a:extLst>
              <a:ext uri="{FF2B5EF4-FFF2-40B4-BE49-F238E27FC236}">
                <a16:creationId xmlns:a16="http://schemas.microsoft.com/office/drawing/2014/main" id="{4D25746D-6E2B-DD53-347B-2F9567926411}"/>
              </a:ext>
            </a:extLst>
          </p:cNvPr>
          <p:cNvSpPr>
            <a:spLocks noGrp="1"/>
          </p:cNvSpPr>
          <p:nvPr>
            <p:ph type="body" idx="1"/>
          </p:nvPr>
        </p:nvSpPr>
        <p:spPr>
          <a:xfrm>
            <a:off x="1197039" y="4680572"/>
            <a:ext cx="11391910" cy="7128345"/>
          </a:xfrm>
        </p:spPr>
        <p:txBody>
          <a:bodyPr>
            <a:normAutofit fontScale="77500" lnSpcReduction="20000"/>
          </a:bodyPr>
          <a:lstStyle/>
          <a:p>
            <a:pPr marL="571500" indent="-571500" algn="l">
              <a:lnSpc>
                <a:spcPct val="110000"/>
              </a:lnSpc>
              <a:spcAft>
                <a:spcPts val="1200"/>
              </a:spcAft>
              <a:buFont typeface="Arial" panose="020B0604020202020204" pitchFamily="34" charset="0"/>
              <a:buChar char="•"/>
            </a:pPr>
            <a:r>
              <a:rPr lang="en-GB" sz="4200" dirty="0">
                <a:effectLst/>
              </a:rPr>
              <a:t>Increase ecological training for farm advisors and ecological expertise within farm advisory services to support the provision of bespoke ecological information and expertise to farmers.</a:t>
            </a:r>
          </a:p>
          <a:p>
            <a:pPr marL="571500" indent="-571500" algn="l">
              <a:lnSpc>
                <a:spcPct val="110000"/>
              </a:lnSpc>
              <a:spcAft>
                <a:spcPts val="1200"/>
              </a:spcAft>
              <a:buFont typeface="Arial" panose="020B0604020202020204" pitchFamily="34" charset="0"/>
              <a:buChar char="•"/>
            </a:pPr>
            <a:endParaRPr lang="en-GB" sz="4200" dirty="0">
              <a:effectLst/>
            </a:endParaRPr>
          </a:p>
          <a:p>
            <a:pPr marL="571500" indent="-571500" algn="l">
              <a:lnSpc>
                <a:spcPct val="110000"/>
              </a:lnSpc>
              <a:spcAft>
                <a:spcPts val="1200"/>
              </a:spcAft>
              <a:buFont typeface="Arial" panose="020B0604020202020204" pitchFamily="34" charset="0"/>
              <a:buChar char="•"/>
            </a:pPr>
            <a:endParaRPr lang="en-GB" sz="4200" dirty="0">
              <a:effectLst/>
            </a:endParaRPr>
          </a:p>
          <a:p>
            <a:pPr marL="571500" indent="-571500" algn="l">
              <a:lnSpc>
                <a:spcPct val="110000"/>
              </a:lnSpc>
              <a:spcAft>
                <a:spcPts val="1200"/>
              </a:spcAft>
              <a:buFont typeface="Arial" panose="020B0604020202020204" pitchFamily="34" charset="0"/>
              <a:buChar char="•"/>
            </a:pPr>
            <a:r>
              <a:rPr lang="en-GB" sz="4200" dirty="0">
                <a:effectLst/>
              </a:rPr>
              <a:t>Further enable the development of integrated Payment for Ecosystems Services using new data on ecosystems and ecosystems services, as part of natural capital accounting.</a:t>
            </a:r>
          </a:p>
          <a:p>
            <a:pPr marL="571500" indent="-571500" algn="l">
              <a:lnSpc>
                <a:spcPct val="110000"/>
              </a:lnSpc>
              <a:spcAft>
                <a:spcPts val="1200"/>
              </a:spcAft>
              <a:buFont typeface="Arial" panose="020B0604020202020204" pitchFamily="34" charset="0"/>
              <a:buChar char="•"/>
            </a:pP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1028" name="Picture 4" descr="Targeted agri-environment schemes">
            <a:extLst>
              <a:ext uri="{FF2B5EF4-FFF2-40B4-BE49-F238E27FC236}">
                <a16:creationId xmlns:a16="http://schemas.microsoft.com/office/drawing/2014/main" id="{A0515FDA-04B5-C78B-3F48-8F263629E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5730" y="4507163"/>
            <a:ext cx="10536551" cy="459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3915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D83C1D512DEE409B0DE7F0268300EE" ma:contentTypeVersion="16" ma:contentTypeDescription="Create a new document." ma:contentTypeScope="" ma:versionID="d8c32fc2b7df7fc8173ac08ff0285546">
  <xsd:schema xmlns:xsd="http://www.w3.org/2001/XMLSchema" xmlns:xs="http://www.w3.org/2001/XMLSchema" xmlns:p="http://schemas.microsoft.com/office/2006/metadata/properties" xmlns:ns2="c14c0ec2-6cd0-49ed-8e85-4769856cf7b4" xmlns:ns3="27b8f526-3506-4087-a6d9-243e34d2057a" targetNamespace="http://schemas.microsoft.com/office/2006/metadata/properties" ma:root="true" ma:fieldsID="82bd7c0271fa5c3796964676da25736d" ns2:_="" ns3:_="">
    <xsd:import namespace="c14c0ec2-6cd0-49ed-8e85-4769856cf7b4"/>
    <xsd:import namespace="27b8f526-3506-4087-a6d9-243e34d205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c0ec2-6cd0-49ed-8e85-4769856cf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d52891e-bd58-4764-9641-f6ff385716f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b8f526-3506-4087-a6d9-243e34d2057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29633df-2b1c-40e0-a454-6cfde6f6aadd}" ma:internalName="TaxCatchAll" ma:showField="CatchAllData" ma:web="27b8f526-3506-4087-a6d9-243e34d2057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7b8f526-3506-4087-a6d9-243e34d2057a">
      <UserInfo>
        <DisplayName/>
        <AccountId xsi:nil="true"/>
        <AccountType/>
      </UserInfo>
    </SharedWithUsers>
    <MediaLengthInSeconds xmlns="c14c0ec2-6cd0-49ed-8e85-4769856cf7b4" xsi:nil="true"/>
    <TaxCatchAll xmlns="27b8f526-3506-4087-a6d9-243e34d2057a" xsi:nil="true"/>
    <lcf76f155ced4ddcb4097134ff3c332f xmlns="c14c0ec2-6cd0-49ed-8e85-4769856cf7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7CE586-F94E-4315-99EB-6E622452618A}">
  <ds:schemaRefs>
    <ds:schemaRef ds:uri="http://schemas.microsoft.com/sharepoint/v3/contenttype/forms"/>
  </ds:schemaRefs>
</ds:datastoreItem>
</file>

<file path=customXml/itemProps2.xml><?xml version="1.0" encoding="utf-8"?>
<ds:datastoreItem xmlns:ds="http://schemas.openxmlformats.org/officeDocument/2006/customXml" ds:itemID="{40C60865-85A7-4074-9B36-7CCBC3A3E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c0ec2-6cd0-49ed-8e85-4769856cf7b4"/>
    <ds:schemaRef ds:uri="27b8f526-3506-4087-a6d9-243e34d20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8C6D3D-A970-4D93-B9E7-429D98C1C359}">
  <ds:schemaRefs>
    <ds:schemaRef ds:uri="http://purl.org/dc/elements/1.1/"/>
    <ds:schemaRef ds:uri="http://schemas.microsoft.com/office/infopath/2007/PartnerControls"/>
    <ds:schemaRef ds:uri="27b8f526-3506-4087-a6d9-243e34d2057a"/>
    <ds:schemaRef ds:uri="http://purl.org/dc/terms/"/>
    <ds:schemaRef ds:uri="http://schemas.microsoft.com/office/2006/metadata/properties"/>
    <ds:schemaRef ds:uri="http://schemas.microsoft.com/office/2006/documentManagement/types"/>
    <ds:schemaRef ds:uri="http://schemas.openxmlformats.org/package/2006/metadata/core-properties"/>
    <ds:schemaRef ds:uri="c14c0ec2-6cd0-49ed-8e85-4769856cf7b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76</TotalTime>
  <Words>1240</Words>
  <Application>Microsoft Office PowerPoint</Application>
  <PresentationFormat>Custom</PresentationFormat>
  <Paragraphs>83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 Neue</vt:lpstr>
      <vt:lpstr>Helvetica Neue Medium</vt:lpstr>
      <vt:lpstr>Wingdings</vt:lpstr>
      <vt:lpstr>21_BasicWhite</vt:lpstr>
      <vt:lpstr>PowerPoint Presentation</vt:lpstr>
      <vt:lpstr>PowerPoint Presentation</vt:lpstr>
      <vt:lpstr>NESC Approach</vt:lpstr>
      <vt:lpstr>Recognising and Valuing 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 Garvey</dc:creator>
  <cp:lastModifiedBy>Edna Jordan</cp:lastModifiedBy>
  <cp:revision>2</cp:revision>
  <dcterms:modified xsi:type="dcterms:W3CDTF">2024-03-08T14:47:28Z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0x0101000DD83C1D512DEE409B0DE7F0268300EE</vt:lpwstr>
  </property>
  <property fmtid="{D5CDD505-2E9C-101B-9397-08002B2CF9AE}" pid="3" name="MediaServiceImageTags">
    <vt:lpwstr/>
  </property>
  <property fmtid="{D5CDD505-2E9C-101B-9397-08002B2CF9AE}" pid="4" name="Order">
    <vt:r8>1550800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