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3"/>
  </p:notesMasterIdLst>
  <p:sldIdLst>
    <p:sldId id="265" r:id="rId5"/>
    <p:sldId id="268" r:id="rId6"/>
    <p:sldId id="290" r:id="rId7"/>
    <p:sldId id="267" r:id="rId8"/>
    <p:sldId id="260" r:id="rId9"/>
    <p:sldId id="277" r:id="rId10"/>
    <p:sldId id="294" r:id="rId11"/>
    <p:sldId id="292" r:id="rId12"/>
    <p:sldId id="281" r:id="rId13"/>
    <p:sldId id="301" r:id="rId14"/>
    <p:sldId id="297" r:id="rId15"/>
    <p:sldId id="299" r:id="rId16"/>
    <p:sldId id="300" r:id="rId17"/>
    <p:sldId id="302" r:id="rId18"/>
    <p:sldId id="308" r:id="rId19"/>
    <p:sldId id="309" r:id="rId20"/>
    <p:sldId id="293" r:id="rId21"/>
    <p:sldId id="303" r:id="rId22"/>
    <p:sldId id="291" r:id="rId23"/>
    <p:sldId id="275" r:id="rId24"/>
    <p:sldId id="282" r:id="rId25"/>
    <p:sldId id="283" r:id="rId26"/>
    <p:sldId id="289" r:id="rId27"/>
    <p:sldId id="305" r:id="rId28"/>
    <p:sldId id="304" r:id="rId29"/>
    <p:sldId id="287" r:id="rId30"/>
    <p:sldId id="306" r:id="rId31"/>
    <p:sldId id="266" r:id="rId32"/>
  </p:sldIdLst>
  <p:sldSz cx="24384000" cy="13716000"/>
  <p:notesSz cx="6886575" cy="100187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2168D3-9EAB-613D-87F6-55B704D975EF}" name="David Hallinan" initials="DH" userId="S::David.Hallinan@nesc.ie::2b852b3d-d52e-484e-a413-8edea9eb976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AE"/>
    <a:srgbClr val="002952"/>
    <a:srgbClr val="1EB9DE"/>
    <a:srgbClr val="B6005C"/>
    <a:srgbClr val="E5EBFF"/>
    <a:srgbClr val="EBE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62"/>
    <p:restoredTop sz="92365" autoAdjust="0"/>
  </p:normalViewPr>
  <p:slideViewPr>
    <p:cSldViewPr snapToGrid="0">
      <p:cViewPr varScale="1">
        <p:scale>
          <a:sx n="43" d="100"/>
          <a:sy n="43" d="100"/>
        </p:scale>
        <p:origin x="1132" y="-200"/>
      </p:cViewPr>
      <p:guideLst/>
    </p:cSldViewPr>
  </p:slideViewPr>
  <p:notesTextViewPr>
    <p:cViewPr>
      <p:scale>
        <a:sx n="1" d="1"/>
        <a:sy n="1" d="1"/>
      </p:scale>
      <p:origin x="0" y="0"/>
    </p:cViewPr>
  </p:notesTextViewPr>
  <p:sorterViewPr>
    <p:cViewPr varScale="1">
      <p:scale>
        <a:sx n="1" d="1"/>
        <a:sy n="1" d="1"/>
      </p:scale>
      <p:origin x="0" y="-181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mma O'Reilly" userId="b8aa4ff6-83d0-4f4e-9182-4e316b9a675e" providerId="ADAL" clId="{25D38ADF-212F-4F60-8E7A-6CB78A984034}"/>
    <pc:docChg chg="delSld modSld">
      <pc:chgData name="Gemma O'Reilly" userId="b8aa4ff6-83d0-4f4e-9182-4e316b9a675e" providerId="ADAL" clId="{25D38ADF-212F-4F60-8E7A-6CB78A984034}" dt="2025-03-11T16:00:07.623" v="59" actId="6549"/>
      <pc:docMkLst>
        <pc:docMk/>
      </pc:docMkLst>
      <pc:sldChg chg="modNotesTx">
        <pc:chgData name="Gemma O'Reilly" userId="b8aa4ff6-83d0-4f4e-9182-4e316b9a675e" providerId="ADAL" clId="{25D38ADF-212F-4F60-8E7A-6CB78A984034}" dt="2025-03-11T15:58:39.413" v="52" actId="6549"/>
        <pc:sldMkLst>
          <pc:docMk/>
          <pc:sldMk cId="385177725" sldId="265"/>
        </pc:sldMkLst>
      </pc:sldChg>
      <pc:sldChg chg="modNotesTx">
        <pc:chgData name="Gemma O'Reilly" userId="b8aa4ff6-83d0-4f4e-9182-4e316b9a675e" providerId="ADAL" clId="{25D38ADF-212F-4F60-8E7A-6CB78A984034}" dt="2025-03-11T15:59:45.953" v="57" actId="6549"/>
        <pc:sldMkLst>
          <pc:docMk/>
          <pc:sldMk cId="217537185" sldId="275"/>
        </pc:sldMkLst>
      </pc:sldChg>
      <pc:sldChg chg="modNotesTx">
        <pc:chgData name="Gemma O'Reilly" userId="b8aa4ff6-83d0-4f4e-9182-4e316b9a675e" providerId="ADAL" clId="{25D38ADF-212F-4F60-8E7A-6CB78A984034}" dt="2025-03-11T15:59:08.026" v="53" actId="6549"/>
        <pc:sldMkLst>
          <pc:docMk/>
          <pc:sldMk cId="1857521795" sldId="281"/>
        </pc:sldMkLst>
      </pc:sldChg>
      <pc:sldChg chg="modSp del mod">
        <pc:chgData name="Gemma O'Reilly" userId="b8aa4ff6-83d0-4f4e-9182-4e316b9a675e" providerId="ADAL" clId="{25D38ADF-212F-4F60-8E7A-6CB78A984034}" dt="2025-03-07T12:26:25.421" v="49" actId="47"/>
        <pc:sldMkLst>
          <pc:docMk/>
          <pc:sldMk cId="768929031" sldId="286"/>
        </pc:sldMkLst>
      </pc:sldChg>
      <pc:sldChg chg="del">
        <pc:chgData name="Gemma O'Reilly" userId="b8aa4ff6-83d0-4f4e-9182-4e316b9a675e" providerId="ADAL" clId="{25D38ADF-212F-4F60-8E7A-6CB78A984034}" dt="2025-03-07T12:26:50.222" v="50" actId="47"/>
        <pc:sldMkLst>
          <pc:docMk/>
          <pc:sldMk cId="963965373" sldId="288"/>
        </pc:sldMkLst>
      </pc:sldChg>
      <pc:sldChg chg="modNotesTx">
        <pc:chgData name="Gemma O'Reilly" userId="b8aa4ff6-83d0-4f4e-9182-4e316b9a675e" providerId="ADAL" clId="{25D38ADF-212F-4F60-8E7A-6CB78A984034}" dt="2025-03-11T15:59:59.216" v="58" actId="6549"/>
        <pc:sldMkLst>
          <pc:docMk/>
          <pc:sldMk cId="4147978759" sldId="289"/>
        </pc:sldMkLst>
      </pc:sldChg>
      <pc:sldChg chg="modNotesTx">
        <pc:chgData name="Gemma O'Reilly" userId="b8aa4ff6-83d0-4f4e-9182-4e316b9a675e" providerId="ADAL" clId="{25D38ADF-212F-4F60-8E7A-6CB78A984034}" dt="2025-03-11T15:59:19.910" v="54" actId="6549"/>
        <pc:sldMkLst>
          <pc:docMk/>
          <pc:sldMk cId="3489502968" sldId="302"/>
        </pc:sldMkLst>
      </pc:sldChg>
      <pc:sldChg chg="modSp mod">
        <pc:chgData name="Gemma O'Reilly" userId="b8aa4ff6-83d0-4f4e-9182-4e316b9a675e" providerId="ADAL" clId="{25D38ADF-212F-4F60-8E7A-6CB78A984034}" dt="2025-03-07T12:25:30.638" v="19" actId="20577"/>
        <pc:sldMkLst>
          <pc:docMk/>
          <pc:sldMk cId="4018963656" sldId="304"/>
        </pc:sldMkLst>
        <pc:spChg chg="mod">
          <ac:chgData name="Gemma O'Reilly" userId="b8aa4ff6-83d0-4f4e-9182-4e316b9a675e" providerId="ADAL" clId="{25D38ADF-212F-4F60-8E7A-6CB78A984034}" dt="2025-03-07T12:25:30.638" v="19" actId="20577"/>
          <ac:spMkLst>
            <pc:docMk/>
            <pc:sldMk cId="4018963656" sldId="304"/>
            <ac:spMk id="5" creationId="{10E9F8F2-FADA-7FB7-E8D9-FBB3F41B57D4}"/>
          </ac:spMkLst>
        </pc:spChg>
      </pc:sldChg>
      <pc:sldChg chg="modNotesTx">
        <pc:chgData name="Gemma O'Reilly" userId="b8aa4ff6-83d0-4f4e-9182-4e316b9a675e" providerId="ADAL" clId="{25D38ADF-212F-4F60-8E7A-6CB78A984034}" dt="2025-03-11T16:00:07.623" v="59" actId="6549"/>
        <pc:sldMkLst>
          <pc:docMk/>
          <pc:sldMk cId="2500251292" sldId="306"/>
        </pc:sldMkLst>
      </pc:sldChg>
      <pc:sldChg chg="del">
        <pc:chgData name="Gemma O'Reilly" userId="b8aa4ff6-83d0-4f4e-9182-4e316b9a675e" providerId="ADAL" clId="{25D38ADF-212F-4F60-8E7A-6CB78A984034}" dt="2025-03-11T15:46:46.439" v="51" actId="47"/>
        <pc:sldMkLst>
          <pc:docMk/>
          <pc:sldMk cId="3369126106" sldId="307"/>
        </pc:sldMkLst>
      </pc:sldChg>
      <pc:sldChg chg="modNotesTx">
        <pc:chgData name="Gemma O'Reilly" userId="b8aa4ff6-83d0-4f4e-9182-4e316b9a675e" providerId="ADAL" clId="{25D38ADF-212F-4F60-8E7A-6CB78A984034}" dt="2025-03-11T15:59:26.007" v="55" actId="6549"/>
        <pc:sldMkLst>
          <pc:docMk/>
          <pc:sldMk cId="3594896720" sldId="308"/>
        </pc:sldMkLst>
      </pc:sldChg>
      <pc:sldChg chg="modNotesTx">
        <pc:chgData name="Gemma O'Reilly" userId="b8aa4ff6-83d0-4f4e-9182-4e316b9a675e" providerId="ADAL" clId="{25D38ADF-212F-4F60-8E7A-6CB78A984034}" dt="2025-03-11T15:59:35.176" v="56" actId="6549"/>
        <pc:sldMkLst>
          <pc:docMk/>
          <pc:sldMk cId="2070817054" sldId="30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03188" y="750888"/>
            <a:ext cx="6680200" cy="3757612"/>
          </a:xfrm>
          <a:prstGeom prst="rect">
            <a:avLst/>
          </a:prstGeom>
        </p:spPr>
        <p:txBody>
          <a:bodyPr lIns="96597" tIns="48299" rIns="96597" bIns="48299"/>
          <a:lstStyle/>
          <a:p>
            <a:endParaRPr/>
          </a:p>
        </p:txBody>
      </p:sp>
      <p:sp>
        <p:nvSpPr>
          <p:cNvPr id="149" name="Shape 149"/>
          <p:cNvSpPr>
            <a:spLocks noGrp="1"/>
          </p:cNvSpPr>
          <p:nvPr>
            <p:ph type="body" sz="quarter" idx="1"/>
          </p:nvPr>
        </p:nvSpPr>
        <p:spPr>
          <a:xfrm>
            <a:off x="918210" y="4758889"/>
            <a:ext cx="5050155" cy="4508421"/>
          </a:xfrm>
          <a:prstGeom prst="rect">
            <a:avLst/>
          </a:prstGeom>
        </p:spPr>
        <p:txBody>
          <a:bodyPr lIns="96597" tIns="48299" rIns="96597" bIns="48299"/>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50888"/>
            <a:ext cx="6680200" cy="375761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4211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50888"/>
            <a:ext cx="6680200" cy="37576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38173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30587-E219-A3F0-668D-F4FCE6015A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712A2-294B-2D1F-C8FC-91DF986C8918}"/>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EB2EA746-04E6-A69C-EE94-5DF2C48CE28A}"/>
              </a:ext>
            </a:extLst>
          </p:cNvPr>
          <p:cNvSpPr>
            <a:spLocks noGrp="1"/>
          </p:cNvSpPr>
          <p:nvPr>
            <p:ph type="body" idx="1"/>
          </p:nvPr>
        </p:nvSpPr>
        <p:spPr/>
        <p:txBody>
          <a:bodyPr/>
          <a:lstStyle/>
          <a:p>
            <a:endParaRPr lang="en-GB" dirty="0"/>
          </a:p>
          <a:p>
            <a:endParaRPr lang="en-GB" dirty="0"/>
          </a:p>
        </p:txBody>
      </p:sp>
    </p:spTree>
    <p:extLst>
      <p:ext uri="{BB962C8B-B14F-4D97-AF65-F5344CB8AC3E}">
        <p14:creationId xmlns:p14="http://schemas.microsoft.com/office/powerpoint/2010/main" val="429340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91728-0383-DE8A-5580-709F51EC09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559310-61EE-1D51-8D23-708DD68058E1}"/>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605B983A-9AA7-88D4-3CFC-54F35440FC57}"/>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90283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5905C-211C-972C-DB2A-8A33B3D2D6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26AF3-5671-E83E-4CB8-321EEEFFE2A2}"/>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B408B56A-4778-3673-581A-E321D5904702}"/>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51885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12419-D56E-157A-84AB-D753405A30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545D51-5194-CBD1-C34B-D2CED81A942F}"/>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102FB9EF-BC26-10F2-2D83-A7397B511AA8}"/>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10881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C44B2-FC34-0D5F-8029-EAEE94EDCB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A9505A-F900-B8F8-4C17-21B99E59E7C6}"/>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1E454A64-36B4-788E-0C32-9D59CAA86B07}"/>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22857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78DA3-5B8D-7C9E-1DC5-7FF826859C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3C963E-0791-D3BA-246A-2BF2F8D14983}"/>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6CA7BF71-8693-08A5-CA02-EB2472D785A0}"/>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84166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3D852-54C1-D2D6-39A1-53FC446266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50688-EC0F-2060-FAF7-B645FE279585}"/>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A4851B71-4B4A-5F65-E584-CD664C94664D}"/>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66493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50888"/>
            <a:ext cx="6680200" cy="375761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0181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50888"/>
            <a:ext cx="6680200" cy="37576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93882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F7B6E-F770-2D68-1CB1-83E40EDD55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CD12B-F5DB-8274-57BE-73FE9E88CD42}"/>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33F2D1E8-780B-6F8E-1D52-C7EFA701832C}"/>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4837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50888"/>
            <a:ext cx="6680200" cy="37576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15787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E8650-26C8-B4EA-2266-13E720F59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059E57-1E2D-053B-C2B5-B69DC327E423}"/>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33C12106-375C-5E1D-4947-373C637F6459}"/>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14804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0DD30-30F6-007D-3CAE-96A14D92BC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304EA7-A703-3547-B037-C61F939D75CF}"/>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605B9521-C236-8C84-3CDD-2ADF500B5AC7}"/>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20236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8DE61-5DF2-6CE8-2050-12DDF0F3E5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816F7-BCCC-9E31-84B1-9BB70C4AB3FE}"/>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1AFC375F-0188-49C0-064B-C8CCC68558ED}"/>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72449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4CF03-807A-C3BE-FE44-D96F71EBE5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0BBE9D-5772-F894-3FBC-DE4F2906DD14}"/>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E5C75F0B-C3B7-294C-C69A-2B6D202E2D29}"/>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55022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FD1FD-6F7B-25A9-B136-9CF646C83E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4A8A28-8742-308C-12F0-6DDE2E53010C}"/>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23D407ED-81E2-C8D7-C4AA-059C6254B7B7}"/>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00312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2" name="Asset 2.png">
            <a:extLst>
              <a:ext uri="{FF2B5EF4-FFF2-40B4-BE49-F238E27FC236}">
                <a16:creationId xmlns:a16="http://schemas.microsoft.com/office/drawing/2014/main" id="{01DD1A77-1CF7-FEF6-3259-0DA9272BC53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19050"/>
            <a:ext cx="24384001" cy="13677900"/>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1206500" y="1079500"/>
            <a:ext cx="21971000" cy="1433163"/>
          </a:xfrm>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xfrm>
            <a:off x="1206500" y="4248504"/>
            <a:ext cx="21971000" cy="7094534"/>
          </a:xfrm>
          <a:prstGeom prst="rect">
            <a:avLst/>
          </a:prstGeom>
        </p:spPr>
        <p:txBody>
          <a:bodyPr/>
          <a:lstStyle>
            <a:lvl1pPr marL="0" indent="0">
              <a:buNone/>
              <a:defRPr b="0" i="0">
                <a:latin typeface="Calibri" panose="020F0502020204030204" pitchFamily="34" charset="0"/>
                <a:cs typeface="Calibri" panose="020F0502020204030204" pitchFamily="34" charset="0"/>
              </a:defRPr>
            </a:lvl1pPr>
          </a:lstStyle>
          <a:p>
            <a:r>
              <a:rPr dirty="0"/>
              <a:t>Slide bullet text</a:t>
            </a:r>
          </a:p>
          <a:p>
            <a:pPr lvl="1"/>
            <a:endParaRPr dirty="0"/>
          </a:p>
          <a:p>
            <a:pPr lvl="2"/>
            <a:endParaRPr dirty="0"/>
          </a:p>
          <a:p>
            <a:pPr lvl="3"/>
            <a:endParaRPr dirty="0"/>
          </a:p>
          <a:p>
            <a:pPr lvl="4"/>
            <a:endParaRPr dirty="0"/>
          </a:p>
        </p:txBody>
      </p:sp>
      <p:sp>
        <p:nvSpPr>
          <p:cNvPr id="45" name="Slide Number"/>
          <p:cNvSpPr txBox="1">
            <a:spLocks noGrp="1"/>
          </p:cNvSpPr>
          <p:nvPr>
            <p:ph type="sldNum" sz="quarter" idx="2"/>
          </p:nvPr>
        </p:nvSpPr>
        <p:spPr>
          <a:xfrm>
            <a:off x="11648016" y="12411715"/>
            <a:ext cx="1087968" cy="406818"/>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Image">
            <a:extLst>
              <a:ext uri="{FF2B5EF4-FFF2-40B4-BE49-F238E27FC236}">
                <a16:creationId xmlns:a16="http://schemas.microsoft.com/office/drawing/2014/main" id="{BCA46593-D43F-22FA-8FE2-7BEA67E980B6}"/>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20421600" y="11829092"/>
            <a:ext cx="2719772" cy="1013580"/>
          </a:xfrm>
          <a:prstGeom prst="rect">
            <a:avLst/>
          </a:prstGeom>
          <a:ln w="12700">
            <a:miter lim="400000"/>
          </a:ln>
        </p:spPr>
      </p:pic>
      <p:pic>
        <p:nvPicPr>
          <p:cNvPr id="8" name="Picture 7">
            <a:extLst>
              <a:ext uri="{FF2B5EF4-FFF2-40B4-BE49-F238E27FC236}">
                <a16:creationId xmlns:a16="http://schemas.microsoft.com/office/drawing/2014/main" id="{3D7563B2-5C92-AB76-4269-87E5CE815382}"/>
              </a:ext>
            </a:extLst>
          </p:cNvPr>
          <p:cNvPicPr>
            <a:picLocks noChangeAspect="1"/>
          </p:cNvPicPr>
          <p:nvPr userDrawn="1"/>
        </p:nvPicPr>
        <p:blipFill>
          <a:blip r:embed="rId9">
            <a:alphaModFix amt="5000"/>
            <a:extLst>
              <a:ext uri="{28A0092B-C50C-407E-A947-70E740481C1C}">
                <a14:useLocalDpi xmlns:a14="http://schemas.microsoft.com/office/drawing/2010/main" val="0"/>
              </a:ext>
            </a:extLst>
          </a:blip>
          <a:srcRect/>
          <a:stretch/>
        </p:blipFill>
        <p:spPr>
          <a:xfrm>
            <a:off x="-764767" y="-1065005"/>
            <a:ext cx="15341379" cy="18184975"/>
          </a:xfrm>
          <a:prstGeom prst="rect">
            <a:avLst/>
          </a:prstGeom>
        </p:spPr>
      </p:pic>
      <p:sp>
        <p:nvSpPr>
          <p:cNvPr id="9" name="Visit our website nesc.ie">
            <a:extLst>
              <a:ext uri="{FF2B5EF4-FFF2-40B4-BE49-F238E27FC236}">
                <a16:creationId xmlns:a16="http://schemas.microsoft.com/office/drawing/2014/main" id="{0C08AAB2-C1EB-5408-642D-DD1A533B1448}"/>
              </a:ext>
            </a:extLst>
          </p:cNvPr>
          <p:cNvSpPr txBox="1"/>
          <p:nvPr userDrawn="1"/>
        </p:nvSpPr>
        <p:spPr>
          <a:xfrm>
            <a:off x="1242628" y="12256051"/>
            <a:ext cx="2609304"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defRPr sz="3500">
                <a:solidFill>
                  <a:srgbClr val="FFFFFF"/>
                </a:solidFill>
                <a:latin typeface="MADE Evolve Sans"/>
                <a:ea typeface="MADE Evolve Sans"/>
                <a:cs typeface="MADE Evolve Sans"/>
                <a:sym typeface="MADE Evolve Sans"/>
              </a:defRPr>
            </a:pPr>
            <a:r>
              <a:rPr sz="4000" b="1">
                <a:solidFill>
                  <a:srgbClr val="002952"/>
                </a:solidFill>
                <a:latin typeface="Calibri" panose="020F0502020204030204" pitchFamily="34" charset="0"/>
                <a:cs typeface="Calibri" panose="020F0502020204030204" pitchFamily="34" charset="0"/>
              </a:rPr>
              <a:t>nesc.ie</a:t>
            </a: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5" r:id="rId3"/>
    <p:sldLayoutId id="2147483656" r:id="rId4"/>
    <p:sldLayoutId id="2147483662" r:id="rId5"/>
    <p:sldLayoutId id="2147483663" r:id="rId6"/>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mailto:gemma.oreilly@nesc.ie" TargetMode="Externa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4421FA2F-09C1-2521-CC54-314F20B99A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4699" y="1629365"/>
            <a:ext cx="6716183" cy="2502925"/>
          </a:xfrm>
          <a:prstGeom prst="rect">
            <a:avLst/>
          </a:prstGeom>
        </p:spPr>
      </p:pic>
      <p:sp>
        <p:nvSpPr>
          <p:cNvPr id="3" name="Headline Title">
            <a:extLst>
              <a:ext uri="{FF2B5EF4-FFF2-40B4-BE49-F238E27FC236}">
                <a16:creationId xmlns:a16="http://schemas.microsoft.com/office/drawing/2014/main" id="{B1BA0ECD-73CC-7C87-3A8B-CE6C8DE366E7}"/>
              </a:ext>
            </a:extLst>
          </p:cNvPr>
          <p:cNvSpPr txBox="1"/>
          <p:nvPr/>
        </p:nvSpPr>
        <p:spPr>
          <a:xfrm>
            <a:off x="1556955" y="5891270"/>
            <a:ext cx="12852636" cy="2495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nSpc>
                <a:spcPct val="80000"/>
              </a:lnSpc>
              <a:defRPr sz="8000" b="1" spc="-159">
                <a:solidFill>
                  <a:srgbClr val="2B6280"/>
                </a:solidFill>
                <a:latin typeface="MADE Evolve Sans"/>
                <a:ea typeface="MADE Evolve Sans"/>
                <a:cs typeface="MADE Evolve Sans"/>
                <a:sym typeface="MADE Evolve Sans"/>
              </a:defRPr>
            </a:lvl1pPr>
          </a:lstStyle>
          <a:p>
            <a:r>
              <a:rPr lang="en-GB" sz="9600" dirty="0">
                <a:solidFill>
                  <a:schemeClr val="bg1"/>
                </a:solidFill>
                <a:latin typeface="Calibri" panose="020F0502020204030204" pitchFamily="34" charset="0"/>
                <a:cs typeface="Calibri" panose="020F0502020204030204" pitchFamily="34" charset="0"/>
              </a:rPr>
              <a:t>Using systems thinking for public policy</a:t>
            </a:r>
          </a:p>
        </p:txBody>
      </p:sp>
      <p:sp>
        <p:nvSpPr>
          <p:cNvPr id="4" name="Headline Title">
            <a:extLst>
              <a:ext uri="{FF2B5EF4-FFF2-40B4-BE49-F238E27FC236}">
                <a16:creationId xmlns:a16="http://schemas.microsoft.com/office/drawing/2014/main" id="{8CB14A44-FD37-AC5E-EF86-44A64A88A8A9}"/>
              </a:ext>
            </a:extLst>
          </p:cNvPr>
          <p:cNvSpPr txBox="1"/>
          <p:nvPr/>
        </p:nvSpPr>
        <p:spPr>
          <a:xfrm>
            <a:off x="1556955" y="8771062"/>
            <a:ext cx="7941967" cy="935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nSpc>
                <a:spcPct val="80000"/>
              </a:lnSpc>
              <a:defRPr sz="8000" b="1" spc="-159">
                <a:solidFill>
                  <a:srgbClr val="2B6280"/>
                </a:solidFill>
                <a:latin typeface="MADE Evolve Sans"/>
                <a:ea typeface="MADE Evolve Sans"/>
                <a:cs typeface="MADE Evolve Sans"/>
                <a:sym typeface="MADE Evolve Sans"/>
              </a:defRPr>
            </a:lvl1pPr>
          </a:lstStyle>
          <a:p>
            <a:r>
              <a:rPr lang="en-GB" sz="6600" b="0" dirty="0">
                <a:solidFill>
                  <a:srgbClr val="1EB9DE"/>
                </a:solidFill>
                <a:latin typeface="Calibri" panose="020F0502020204030204" pitchFamily="34" charset="0"/>
                <a:cs typeface="Calibri" panose="020F0502020204030204" pitchFamily="34" charset="0"/>
              </a:rPr>
              <a:t>IBSPN</a:t>
            </a:r>
          </a:p>
        </p:txBody>
      </p:sp>
      <p:sp>
        <p:nvSpPr>
          <p:cNvPr id="5" name="Visit our website nesc.ie">
            <a:extLst>
              <a:ext uri="{FF2B5EF4-FFF2-40B4-BE49-F238E27FC236}">
                <a16:creationId xmlns:a16="http://schemas.microsoft.com/office/drawing/2014/main" id="{1EF8A912-2E5A-BF22-C537-1A233583723B}"/>
              </a:ext>
            </a:extLst>
          </p:cNvPr>
          <p:cNvSpPr txBox="1"/>
          <p:nvPr/>
        </p:nvSpPr>
        <p:spPr>
          <a:xfrm>
            <a:off x="1556955" y="12178389"/>
            <a:ext cx="8402734"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defRPr sz="3500">
                <a:solidFill>
                  <a:srgbClr val="FFFFFF"/>
                </a:solidFill>
                <a:latin typeface="MADE Evolve Sans"/>
                <a:ea typeface="MADE Evolve Sans"/>
                <a:cs typeface="MADE Evolve Sans"/>
                <a:sym typeface="MADE Evolve Sans"/>
              </a:defRPr>
            </a:pPr>
            <a:r>
              <a:rPr lang="en-GB" sz="4800" dirty="0">
                <a:solidFill>
                  <a:schemeClr val="bg1"/>
                </a:solidFill>
                <a:latin typeface="Calibri"/>
                <a:cs typeface="Calibri"/>
              </a:rPr>
              <a:t>March 2025</a:t>
            </a:r>
            <a:endParaRPr sz="4800" dirty="0">
              <a:solidFill>
                <a:schemeClr val="bg1"/>
              </a:solidFill>
              <a:latin typeface="Calibri"/>
              <a:cs typeface="Calibri"/>
            </a:endParaRPr>
          </a:p>
        </p:txBody>
      </p:sp>
    </p:spTree>
    <p:extLst>
      <p:ext uri="{BB962C8B-B14F-4D97-AF65-F5344CB8AC3E}">
        <p14:creationId xmlns:p14="http://schemas.microsoft.com/office/powerpoint/2010/main" val="38517772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4AC48-2BF0-6BA3-6154-31612365EA39}"/>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BB77D4BA-0AEC-EEEC-8B4E-2A0485473A6D}"/>
              </a:ext>
            </a:extLst>
          </p:cNvPr>
          <p:cNvSpPr txBox="1"/>
          <p:nvPr/>
        </p:nvSpPr>
        <p:spPr>
          <a:xfrm>
            <a:off x="1218964" y="1490171"/>
            <a:ext cx="10008509" cy="12130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panose="020F0502020204030204" pitchFamily="34" charset="0"/>
                <a:cs typeface="Calibri" panose="020F0502020204030204" pitchFamily="34" charset="0"/>
              </a:rPr>
              <a:t>Concept of Behaviour</a:t>
            </a:r>
            <a:endParaRPr sz="8800" b="1" dirty="0">
              <a:solidFill>
                <a:srgbClr val="002952"/>
              </a:solidFill>
              <a:latin typeface="Calibri" panose="020F0502020204030204" pitchFamily="34" charset="0"/>
              <a:cs typeface="Calibri" panose="020F0502020204030204" pitchFamily="34" charset="0"/>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E9D0D7AC-8763-95F8-6B5C-69A955C82B5F}"/>
              </a:ext>
            </a:extLst>
          </p:cNvPr>
          <p:cNvSpPr txBox="1"/>
          <p:nvPr/>
        </p:nvSpPr>
        <p:spPr>
          <a:xfrm>
            <a:off x="1218964" y="2558518"/>
            <a:ext cx="13792435" cy="859896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t">
            <a:noAutofit/>
          </a:bodyPr>
          <a:lstStyle/>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sz="1000" dirty="0">
              <a:solidFill>
                <a:schemeClr val="bg1">
                  <a:lumMod val="50000"/>
                </a:schemeClr>
              </a:solidFill>
              <a:latin typeface="Calibri"/>
              <a:ea typeface="+mn-lt"/>
              <a:cs typeface="Calibri"/>
            </a:endParaRP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Individual preferences and patterns of behaviour largely </a:t>
            </a:r>
            <a:r>
              <a:rPr lang="en-GB" sz="4400" b="1" i="1" dirty="0">
                <a:solidFill>
                  <a:schemeClr val="bg1">
                    <a:lumMod val="50000"/>
                  </a:schemeClr>
                </a:solidFill>
                <a:latin typeface="Calibri"/>
                <a:ea typeface="+mn-lt"/>
                <a:cs typeface="Calibri"/>
              </a:rPr>
              <a:t>result from the system structure in which they are embedded </a:t>
            </a:r>
            <a:r>
              <a:rPr lang="en-GB" sz="4400" dirty="0">
                <a:solidFill>
                  <a:schemeClr val="bg1">
                    <a:lumMod val="50000"/>
                  </a:schemeClr>
                </a:solidFill>
                <a:latin typeface="Calibri"/>
                <a:ea typeface="+mn-lt"/>
                <a:cs typeface="Calibri"/>
              </a:rPr>
              <a:t>(e.g. car-dependent systems) </a:t>
            </a:r>
            <a:r>
              <a:rPr lang="en-GB" sz="4400" b="1" i="1" dirty="0">
                <a:solidFill>
                  <a:schemeClr val="bg1">
                    <a:lumMod val="50000"/>
                  </a:schemeClr>
                </a:solidFill>
                <a:latin typeface="Calibri"/>
                <a:ea typeface="+mn-lt"/>
                <a:cs typeface="Calibri"/>
              </a:rPr>
              <a:t>and the mental models </a:t>
            </a:r>
            <a:r>
              <a:rPr lang="en-GB" sz="4400" dirty="0">
                <a:solidFill>
                  <a:schemeClr val="bg1">
                    <a:lumMod val="50000"/>
                  </a:schemeClr>
                </a:solidFill>
                <a:latin typeface="Calibri"/>
                <a:ea typeface="+mn-lt"/>
                <a:cs typeface="Calibri"/>
              </a:rPr>
              <a:t>(e.g. car-centric thinking) that have shaped such structure</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Government </a:t>
            </a:r>
            <a:r>
              <a:rPr lang="en-GB" sz="4400" b="1" i="1" dirty="0">
                <a:solidFill>
                  <a:schemeClr val="bg1">
                    <a:lumMod val="50000"/>
                  </a:schemeClr>
                </a:solidFill>
                <a:latin typeface="Calibri"/>
                <a:ea typeface="+mn-lt"/>
                <a:cs typeface="Calibri"/>
              </a:rPr>
              <a:t>policies have been fundamental </a:t>
            </a:r>
            <a:r>
              <a:rPr lang="en-GB" sz="4400" dirty="0">
                <a:solidFill>
                  <a:schemeClr val="bg1">
                    <a:lumMod val="50000"/>
                  </a:schemeClr>
                </a:solidFill>
                <a:latin typeface="Calibri"/>
                <a:ea typeface="+mn-lt"/>
                <a:cs typeface="Calibri"/>
              </a:rPr>
              <a:t>to shaping current systems and have also had a major influence on prevalent mental models. </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With the right policies, </a:t>
            </a:r>
            <a:r>
              <a:rPr lang="en-GB" sz="4400" b="1" i="1" dirty="0">
                <a:solidFill>
                  <a:schemeClr val="bg1">
                    <a:lumMod val="50000"/>
                  </a:schemeClr>
                </a:solidFill>
                <a:latin typeface="Calibri"/>
                <a:ea typeface="+mn-lt"/>
                <a:cs typeface="Calibri"/>
              </a:rPr>
              <a:t>systems could be deliberately redesigned</a:t>
            </a:r>
            <a:r>
              <a:rPr lang="en-GB" sz="4400" dirty="0">
                <a:solidFill>
                  <a:schemeClr val="bg1">
                    <a:lumMod val="50000"/>
                  </a:schemeClr>
                </a:solidFill>
                <a:latin typeface="Calibri"/>
                <a:ea typeface="+mn-lt"/>
                <a:cs typeface="Calibri"/>
              </a:rPr>
              <a:t> to promote and facilitate other choices and trigger large-scale behavioural change which is otherwise unlikely.</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dirty="0">
              <a:solidFill>
                <a:schemeClr val="bg1">
                  <a:lumMod val="50000"/>
                </a:schemeClr>
              </a:solidFill>
            </a:endParaRPr>
          </a:p>
        </p:txBody>
      </p:sp>
      <p:pic>
        <p:nvPicPr>
          <p:cNvPr id="8" name="Picture 7" descr="A group of people walking on a street&#10;&#10;AI-generated content may be incorrect.">
            <a:extLst>
              <a:ext uri="{FF2B5EF4-FFF2-40B4-BE49-F238E27FC236}">
                <a16:creationId xmlns:a16="http://schemas.microsoft.com/office/drawing/2014/main" id="{CBB7B24C-8673-D4CD-2632-FCFB3B4C8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37695">
            <a:off x="15828755" y="1728543"/>
            <a:ext cx="6904806" cy="9205017"/>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612D1902-D87A-528E-778D-D3661304130E}"/>
              </a:ext>
            </a:extLst>
          </p:cNvPr>
          <p:cNvSpPr/>
          <p:nvPr/>
        </p:nvSpPr>
        <p:spPr>
          <a:xfrm>
            <a:off x="833082" y="12378229"/>
            <a:ext cx="2367318" cy="7853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22697148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77275-DE02-2A0B-ECAF-BFBF563EF49B}"/>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7F58487A-46F4-5FEC-9665-19E479CC8DD6}"/>
              </a:ext>
            </a:extLst>
          </p:cNvPr>
          <p:cNvSpPr txBox="1"/>
          <p:nvPr/>
        </p:nvSpPr>
        <p:spPr>
          <a:xfrm>
            <a:off x="1218964" y="1490171"/>
            <a:ext cx="13754336" cy="121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a:cs typeface="Calibri"/>
              </a:rPr>
              <a:t>Systems tools:</a:t>
            </a:r>
            <a:endParaRPr sz="8800" b="1" dirty="0">
              <a:solidFill>
                <a:srgbClr val="002952"/>
              </a:solidFill>
              <a:latin typeface="Calibri"/>
              <a:cs typeface="Calibri"/>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52D83AA2-3845-2A2A-638E-222DB49E8629}"/>
              </a:ext>
            </a:extLst>
          </p:cNvPr>
          <p:cNvSpPr txBox="1"/>
          <p:nvPr/>
        </p:nvSpPr>
        <p:spPr>
          <a:xfrm>
            <a:off x="1084053" y="3028453"/>
            <a:ext cx="10697979" cy="57616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p>
            <a:pPr algn="l">
              <a:spcAft>
                <a:spcPts val="1800"/>
              </a:spcAft>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Causal Loop Diagrams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Help to understand dynamic effects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Identify vicious or virtuous circles, equilibria or sticking points, bottlenecks, catch 22s etc.</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Helps see existing research in a new way</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Helps identify where and which interventions might be fruitful or doomed to fail</a:t>
            </a:r>
            <a:endParaRPr lang="en-GB" sz="4800" dirty="0">
              <a:solidFill>
                <a:schemeClr val="bg1">
                  <a:lumMod val="50000"/>
                </a:schemeClr>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8F09E06E-FC1E-6FAA-0C34-01730FD80DDC}"/>
              </a:ext>
            </a:extLst>
          </p:cNvPr>
          <p:cNvSpPr/>
          <p:nvPr/>
        </p:nvSpPr>
        <p:spPr>
          <a:xfrm>
            <a:off x="749508" y="12321915"/>
            <a:ext cx="2683240" cy="7592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AutoShape 2" descr="What Is The Iceberg Model Here S 2 Examples Showing How Well It Works –  Dubaikhalifas">
            <a:extLst>
              <a:ext uri="{FF2B5EF4-FFF2-40B4-BE49-F238E27FC236}">
                <a16:creationId xmlns:a16="http://schemas.microsoft.com/office/drawing/2014/main" id="{0899228F-16F5-A2AB-A23C-CFD0FA860874}"/>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a:extLst>
              <a:ext uri="{FF2B5EF4-FFF2-40B4-BE49-F238E27FC236}">
                <a16:creationId xmlns:a16="http://schemas.microsoft.com/office/drawing/2014/main" id="{003B1D4D-582E-62A4-6F65-5324AFF26D83}"/>
              </a:ext>
            </a:extLst>
          </p:cNvPr>
          <p:cNvPicPr>
            <a:picLocks noChangeAspect="1"/>
          </p:cNvPicPr>
          <p:nvPr/>
        </p:nvPicPr>
        <p:blipFill>
          <a:blip r:embed="rId2"/>
          <a:srcRect l="58340" t="11653" r="22541" b="12227"/>
          <a:stretch/>
        </p:blipFill>
        <p:spPr>
          <a:xfrm>
            <a:off x="13686020" y="-35138"/>
            <a:ext cx="10697979" cy="13690663"/>
          </a:xfrm>
          <a:prstGeom prst="rect">
            <a:avLst/>
          </a:prstGeom>
        </p:spPr>
      </p:pic>
    </p:spTree>
    <p:extLst>
      <p:ext uri="{BB962C8B-B14F-4D97-AF65-F5344CB8AC3E}">
        <p14:creationId xmlns:p14="http://schemas.microsoft.com/office/powerpoint/2010/main" val="368314118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B2448-8EF7-25A9-AD1C-9985D834DBC4}"/>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596FFCD4-6D2F-22F6-FC8D-381B5238014D}"/>
              </a:ext>
            </a:extLst>
          </p:cNvPr>
          <p:cNvSpPr txBox="1"/>
          <p:nvPr/>
        </p:nvSpPr>
        <p:spPr>
          <a:xfrm>
            <a:off x="1218964" y="948484"/>
            <a:ext cx="15419990" cy="2296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a:cs typeface="Calibri"/>
              </a:rPr>
              <a:t>Systems tools: stocks and flows, and policy mapping</a:t>
            </a:r>
            <a:endParaRPr sz="8800" b="1" dirty="0">
              <a:solidFill>
                <a:srgbClr val="002952"/>
              </a:solidFill>
              <a:latin typeface="Calibri"/>
              <a:cs typeface="Calibri"/>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2AA8B573-303B-BF48-6CD8-9F670330426C}"/>
              </a:ext>
            </a:extLst>
          </p:cNvPr>
          <p:cNvSpPr txBox="1"/>
          <p:nvPr/>
        </p:nvSpPr>
        <p:spPr>
          <a:xfrm>
            <a:off x="1137089" y="5470731"/>
            <a:ext cx="12762647" cy="57616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Tackling historic or engrained imbalances/behaviours/infrastructures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sz="4800" dirty="0">
              <a:solidFill>
                <a:schemeClr val="bg1">
                  <a:lumMod val="50000"/>
                </a:schemeClr>
              </a:solidFill>
              <a:latin typeface="Calibri"/>
              <a:cs typeface="Calibri"/>
            </a:endParaRP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Policy mapping; following resource commitments, comparing allocation of resource and policy to stated aims/objectives</a:t>
            </a:r>
            <a:endParaRPr lang="en-GB" sz="4800" dirty="0">
              <a:solidFill>
                <a:schemeClr val="bg1">
                  <a:lumMod val="50000"/>
                </a:schemeClr>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61296C99-89AA-5650-4220-8B17556423EC}"/>
              </a:ext>
            </a:extLst>
          </p:cNvPr>
          <p:cNvSpPr/>
          <p:nvPr/>
        </p:nvSpPr>
        <p:spPr>
          <a:xfrm>
            <a:off x="749508" y="12321915"/>
            <a:ext cx="2683240" cy="7592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AutoShape 2" descr="What Is The Iceberg Model Here S 2 Examples Showing How Well It Works –  Dubaikhalifas">
            <a:extLst>
              <a:ext uri="{FF2B5EF4-FFF2-40B4-BE49-F238E27FC236}">
                <a16:creationId xmlns:a16="http://schemas.microsoft.com/office/drawing/2014/main" id="{E5AF1008-0B4F-6CF7-A07D-9CB15215B658}"/>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4" name="Group 13">
            <a:extLst>
              <a:ext uri="{FF2B5EF4-FFF2-40B4-BE49-F238E27FC236}">
                <a16:creationId xmlns:a16="http://schemas.microsoft.com/office/drawing/2014/main" id="{6FDD14EC-B3D0-256D-0CFA-1E5D68DA2304}"/>
              </a:ext>
            </a:extLst>
          </p:cNvPr>
          <p:cNvGrpSpPr/>
          <p:nvPr/>
        </p:nvGrpSpPr>
        <p:grpSpPr>
          <a:xfrm>
            <a:off x="13588115" y="3444186"/>
            <a:ext cx="9541708" cy="7458661"/>
            <a:chOff x="13588115" y="3444186"/>
            <a:chExt cx="9541708" cy="7458661"/>
          </a:xfrm>
        </p:grpSpPr>
        <p:pic>
          <p:nvPicPr>
            <p:cNvPr id="13" name="Picture 12">
              <a:extLst>
                <a:ext uri="{FF2B5EF4-FFF2-40B4-BE49-F238E27FC236}">
                  <a16:creationId xmlns:a16="http://schemas.microsoft.com/office/drawing/2014/main" id="{80DEB530-2D79-8E4F-BCDD-7E0CF87BAF0C}"/>
                </a:ext>
              </a:extLst>
            </p:cNvPr>
            <p:cNvPicPr>
              <a:picLocks noChangeAspect="1"/>
            </p:cNvPicPr>
            <p:nvPr/>
          </p:nvPicPr>
          <p:blipFill>
            <a:blip r:embed="rId2"/>
            <a:srcRect l="57274" t="21025" r="13627" b="8210"/>
            <a:stretch/>
          </p:blipFill>
          <p:spPr>
            <a:xfrm>
              <a:off x="13588115" y="3444186"/>
              <a:ext cx="9541708" cy="7458661"/>
            </a:xfrm>
            <a:prstGeom prst="rect">
              <a:avLst/>
            </a:prstGeom>
          </p:spPr>
        </p:pic>
        <p:sp>
          <p:nvSpPr>
            <p:cNvPr id="2" name="Rectangle 1">
              <a:extLst>
                <a:ext uri="{FF2B5EF4-FFF2-40B4-BE49-F238E27FC236}">
                  <a16:creationId xmlns:a16="http://schemas.microsoft.com/office/drawing/2014/main" id="{A6742729-E844-591A-EA0A-789FC5991E4A}"/>
                </a:ext>
              </a:extLst>
            </p:cNvPr>
            <p:cNvSpPr/>
            <p:nvPr/>
          </p:nvSpPr>
          <p:spPr>
            <a:xfrm>
              <a:off x="16939773" y="3633730"/>
              <a:ext cx="5381469" cy="195227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 name="Graphic 6" descr="Leaky Tap outline">
              <a:extLst>
                <a:ext uri="{FF2B5EF4-FFF2-40B4-BE49-F238E27FC236}">
                  <a16:creationId xmlns:a16="http://schemas.microsoft.com/office/drawing/2014/main" id="{C34C9D8C-6F4F-E8B4-3996-4AA98C69FF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358969" y="3767450"/>
              <a:ext cx="2141817" cy="2141817"/>
            </a:xfrm>
            <a:prstGeom prst="rect">
              <a:avLst/>
            </a:prstGeom>
          </p:spPr>
        </p:pic>
        <p:sp>
          <p:nvSpPr>
            <p:cNvPr id="8" name="Teardrop 7">
              <a:extLst>
                <a:ext uri="{FF2B5EF4-FFF2-40B4-BE49-F238E27FC236}">
                  <a16:creationId xmlns:a16="http://schemas.microsoft.com/office/drawing/2014/main" id="{374CF1A3-448D-2ED9-6424-3C981493ED05}"/>
                </a:ext>
              </a:extLst>
            </p:cNvPr>
            <p:cNvSpPr/>
            <p:nvPr/>
          </p:nvSpPr>
          <p:spPr>
            <a:xfrm rot="18891236">
              <a:off x="19840503" y="5284070"/>
              <a:ext cx="390785" cy="413959"/>
            </a:xfrm>
            <a:prstGeom prst="teardrop">
              <a:avLst>
                <a:gd name="adj" fmla="val 135897"/>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Teardrop 9">
              <a:extLst>
                <a:ext uri="{FF2B5EF4-FFF2-40B4-BE49-F238E27FC236}">
                  <a16:creationId xmlns:a16="http://schemas.microsoft.com/office/drawing/2014/main" id="{9FB2D826-4879-C95B-0734-E1799680613A}"/>
                </a:ext>
              </a:extLst>
            </p:cNvPr>
            <p:cNvSpPr/>
            <p:nvPr/>
          </p:nvSpPr>
          <p:spPr>
            <a:xfrm rot="18891236">
              <a:off x="20105613" y="6005850"/>
              <a:ext cx="199385" cy="126441"/>
            </a:xfrm>
            <a:prstGeom prst="teardrop">
              <a:avLst>
                <a:gd name="adj" fmla="val 135897"/>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CEF1BDA3-3317-331A-343E-D05A9C2E75C5}"/>
                </a:ext>
              </a:extLst>
            </p:cNvPr>
            <p:cNvSpPr/>
            <p:nvPr/>
          </p:nvSpPr>
          <p:spPr>
            <a:xfrm>
              <a:off x="15720192" y="5931071"/>
              <a:ext cx="918762" cy="5065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Tree>
    <p:extLst>
      <p:ext uri="{BB962C8B-B14F-4D97-AF65-F5344CB8AC3E}">
        <p14:creationId xmlns:p14="http://schemas.microsoft.com/office/powerpoint/2010/main" val="307650356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B0BD5-92C7-744E-DF3B-E16AF5BDA16A}"/>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69BBAA0F-F4A4-3A3C-32E9-9B1B41BEB437}"/>
              </a:ext>
            </a:extLst>
          </p:cNvPr>
          <p:cNvSpPr txBox="1"/>
          <p:nvPr/>
        </p:nvSpPr>
        <p:spPr>
          <a:xfrm>
            <a:off x="1218964" y="1490171"/>
            <a:ext cx="13754336" cy="121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a:cs typeface="Calibri"/>
              </a:rPr>
              <a:t>Systems tools:</a:t>
            </a:r>
            <a:endParaRPr sz="8800" b="1" dirty="0">
              <a:solidFill>
                <a:srgbClr val="002952"/>
              </a:solidFill>
              <a:latin typeface="Calibri"/>
              <a:cs typeface="Calibri"/>
            </a:endParaRPr>
          </a:p>
        </p:txBody>
      </p:sp>
      <p:sp>
        <p:nvSpPr>
          <p:cNvPr id="6" name="Rectangle 5">
            <a:extLst>
              <a:ext uri="{FF2B5EF4-FFF2-40B4-BE49-F238E27FC236}">
                <a16:creationId xmlns:a16="http://schemas.microsoft.com/office/drawing/2014/main" id="{FB72FA6C-CE13-19B8-6EB2-F7EE95B47774}"/>
              </a:ext>
            </a:extLst>
          </p:cNvPr>
          <p:cNvSpPr/>
          <p:nvPr/>
        </p:nvSpPr>
        <p:spPr>
          <a:xfrm>
            <a:off x="749508" y="12321915"/>
            <a:ext cx="2683240" cy="7592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AutoShape 2" descr="What Is The Iceberg Model Here S 2 Examples Showing How Well It Works –  Dubaikhalifas">
            <a:extLst>
              <a:ext uri="{FF2B5EF4-FFF2-40B4-BE49-F238E27FC236}">
                <a16:creationId xmlns:a16="http://schemas.microsoft.com/office/drawing/2014/main" id="{5E7D12C6-5208-15A5-F05D-7404680DEBBB}"/>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8" name="Picture 4" descr="Iceberg Model">
            <a:extLst>
              <a:ext uri="{FF2B5EF4-FFF2-40B4-BE49-F238E27FC236}">
                <a16:creationId xmlns:a16="http://schemas.microsoft.com/office/drawing/2014/main" id="{CB87A1EF-2BD5-CD05-7C74-97B8A0E92C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00" r="12813"/>
          <a:stretch/>
        </p:blipFill>
        <p:spPr bwMode="auto">
          <a:xfrm>
            <a:off x="13306115" y="-62097"/>
            <a:ext cx="11077885" cy="13778097"/>
          </a:xfrm>
          <a:prstGeom prst="rect">
            <a:avLst/>
          </a:prstGeom>
          <a:noFill/>
          <a:extLst>
            <a:ext uri="{909E8E84-426E-40DD-AFC4-6F175D3DCCD1}">
              <a14:hiddenFill xmlns:a14="http://schemas.microsoft.com/office/drawing/2010/main">
                <a:solidFill>
                  <a:srgbClr val="FFFFFF"/>
                </a:solidFill>
              </a14:hiddenFill>
            </a:ext>
          </a:extLst>
        </p:spPr>
      </p:pic>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1B5F4D46-9DFC-C190-1453-2B102C919FCA}"/>
              </a:ext>
            </a:extLst>
          </p:cNvPr>
          <p:cNvSpPr txBox="1"/>
          <p:nvPr/>
        </p:nvSpPr>
        <p:spPr>
          <a:xfrm>
            <a:off x="1218964" y="2998472"/>
            <a:ext cx="11687567" cy="105676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p>
            <a:pPr algn="l">
              <a:spcAft>
                <a:spcPts val="1800"/>
              </a:spcAft>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Iceberg model</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Events: Observable actions and phenomena;</a:t>
            </a:r>
          </a:p>
          <a:p>
            <a:pPr marL="1889125" lvl="1" indent="-630238"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3600" dirty="0">
                <a:solidFill>
                  <a:schemeClr val="bg1">
                    <a:lumMod val="50000"/>
                  </a:schemeClr>
                </a:solidFill>
                <a:latin typeface="Calibri"/>
                <a:cs typeface="Calibri"/>
              </a:rPr>
              <a:t>traffic jams, pollution peaks, road fatalities, emissions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Patterns: Trends over time</a:t>
            </a:r>
          </a:p>
          <a:p>
            <a:pPr marL="1889125" indent="-630238"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3600" dirty="0">
                <a:solidFill>
                  <a:schemeClr val="bg1">
                    <a:lumMod val="50000"/>
                  </a:schemeClr>
                </a:solidFill>
                <a:latin typeface="Calibri"/>
                <a:cs typeface="Calibri"/>
              </a:rPr>
              <a:t>Growing car ownership, longer commutes, accompanied trips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Structure: How the parts are interrelated to influence patterns</a:t>
            </a:r>
          </a:p>
          <a:p>
            <a:pPr marL="1889125" indent="-630238"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3600" dirty="0">
                <a:solidFill>
                  <a:schemeClr val="bg1">
                    <a:lumMod val="50000"/>
                  </a:schemeClr>
                </a:solidFill>
                <a:latin typeface="Calibri"/>
                <a:cs typeface="Calibri"/>
              </a:rPr>
              <a:t>induced demand,  urban sprawl etc.</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Mental Models: mindsets, beliefs, feelings</a:t>
            </a:r>
          </a:p>
          <a:p>
            <a:pPr marL="1978025" indent="-719138"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3600" dirty="0">
                <a:solidFill>
                  <a:schemeClr val="bg1">
                    <a:lumMod val="50000"/>
                  </a:schemeClr>
                </a:solidFill>
                <a:latin typeface="Calibri"/>
                <a:cs typeface="Calibri"/>
              </a:rPr>
              <a:t>Cars as status symbols, roads belong to cars etc.</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sz="48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308466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608CF-4BAD-C57E-29FC-045AB88329F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40D8E2E-330C-E6A1-58E8-6D8DF59C886E}"/>
              </a:ext>
            </a:extLst>
          </p:cNvPr>
          <p:cNvSpPr/>
          <p:nvPr/>
        </p:nvSpPr>
        <p:spPr>
          <a:xfrm>
            <a:off x="749508" y="12321915"/>
            <a:ext cx="2683240" cy="7592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AutoShape 2" descr="What Is The Iceberg Model Here S 2 Examples Showing How Well It Works –  Dubaikhalifas">
            <a:extLst>
              <a:ext uri="{FF2B5EF4-FFF2-40B4-BE49-F238E27FC236}">
                <a16:creationId xmlns:a16="http://schemas.microsoft.com/office/drawing/2014/main" id="{15933491-1DCE-7284-CECB-626850B76739}"/>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4263D153-161E-BE84-39FB-E6DF8F41873A}"/>
              </a:ext>
            </a:extLst>
          </p:cNvPr>
          <p:cNvPicPr>
            <a:picLocks noChangeAspect="1"/>
          </p:cNvPicPr>
          <p:nvPr/>
        </p:nvPicPr>
        <p:blipFill>
          <a:blip r:embed="rId3"/>
          <a:srcRect l="59017" t="13757" r="6803" b="8401"/>
          <a:stretch/>
        </p:blipFill>
        <p:spPr>
          <a:xfrm>
            <a:off x="419726" y="1541426"/>
            <a:ext cx="16631604" cy="12174574"/>
          </a:xfrm>
          <a:prstGeom prst="rect">
            <a:avLst/>
          </a:prstGeom>
        </p:spPr>
      </p:pic>
      <p:sp>
        <p:nvSpPr>
          <p:cNvPr id="3" name="Title of report - Replace Here">
            <a:extLst>
              <a:ext uri="{FF2B5EF4-FFF2-40B4-BE49-F238E27FC236}">
                <a16:creationId xmlns:a16="http://schemas.microsoft.com/office/drawing/2014/main" id="{30BAE668-DEE8-B4DD-DA13-92915671C3F9}"/>
              </a:ext>
            </a:extLst>
          </p:cNvPr>
          <p:cNvSpPr txBox="1"/>
          <p:nvPr/>
        </p:nvSpPr>
        <p:spPr>
          <a:xfrm>
            <a:off x="1039082" y="634814"/>
            <a:ext cx="14732018" cy="121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a:cs typeface="Calibri"/>
              </a:rPr>
              <a:t>Systems tools: Leverage Points</a:t>
            </a:r>
            <a:endParaRPr sz="8800" b="1" dirty="0">
              <a:solidFill>
                <a:srgbClr val="002952"/>
              </a:solidFill>
              <a:latin typeface="Calibri"/>
              <a:cs typeface="Calibri"/>
            </a:endParaRPr>
          </a:p>
        </p:txBody>
      </p:sp>
      <p:pic>
        <p:nvPicPr>
          <p:cNvPr id="7" name="Picture 6">
            <a:extLst>
              <a:ext uri="{FF2B5EF4-FFF2-40B4-BE49-F238E27FC236}">
                <a16:creationId xmlns:a16="http://schemas.microsoft.com/office/drawing/2014/main" id="{BEA9B833-C2AC-66C5-9B78-1683AADB4D6E}"/>
              </a:ext>
            </a:extLst>
          </p:cNvPr>
          <p:cNvPicPr>
            <a:picLocks noChangeAspect="1"/>
          </p:cNvPicPr>
          <p:nvPr/>
        </p:nvPicPr>
        <p:blipFill>
          <a:blip r:embed="rId4"/>
          <a:stretch>
            <a:fillRect/>
          </a:stretch>
        </p:blipFill>
        <p:spPr>
          <a:xfrm>
            <a:off x="15771100" y="8109678"/>
            <a:ext cx="8456498" cy="5351489"/>
          </a:xfrm>
          <a:prstGeom prst="rect">
            <a:avLst/>
          </a:prstGeom>
        </p:spPr>
      </p:pic>
      <p:sp>
        <p:nvSpPr>
          <p:cNvPr id="8" name="Rectangle 7">
            <a:extLst>
              <a:ext uri="{FF2B5EF4-FFF2-40B4-BE49-F238E27FC236}">
                <a16:creationId xmlns:a16="http://schemas.microsoft.com/office/drawing/2014/main" id="{F5CA60C4-0394-746A-ADE3-4143F6CE7A40}"/>
              </a:ext>
            </a:extLst>
          </p:cNvPr>
          <p:cNvSpPr/>
          <p:nvPr/>
        </p:nvSpPr>
        <p:spPr>
          <a:xfrm>
            <a:off x="5861154" y="1925386"/>
            <a:ext cx="5486400" cy="98270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15" name="Group 14">
            <a:extLst>
              <a:ext uri="{FF2B5EF4-FFF2-40B4-BE49-F238E27FC236}">
                <a16:creationId xmlns:a16="http://schemas.microsoft.com/office/drawing/2014/main" id="{A5FAFE53-E3E6-2F7A-47C6-913D8E810C78}"/>
              </a:ext>
            </a:extLst>
          </p:cNvPr>
          <p:cNvGrpSpPr/>
          <p:nvPr/>
        </p:nvGrpSpPr>
        <p:grpSpPr>
          <a:xfrm>
            <a:off x="16594111" y="3013023"/>
            <a:ext cx="5707363" cy="2743200"/>
            <a:chOff x="17196237" y="3399150"/>
            <a:chExt cx="4040938" cy="2207173"/>
          </a:xfrm>
        </p:grpSpPr>
        <p:sp>
          <p:nvSpPr>
            <p:cNvPr id="10" name="Flowchart: Connector 9">
              <a:extLst>
                <a:ext uri="{FF2B5EF4-FFF2-40B4-BE49-F238E27FC236}">
                  <a16:creationId xmlns:a16="http://schemas.microsoft.com/office/drawing/2014/main" id="{F9394EB4-076B-352D-4956-BF5AE6713425}"/>
                </a:ext>
              </a:extLst>
            </p:cNvPr>
            <p:cNvSpPr/>
            <p:nvPr/>
          </p:nvSpPr>
          <p:spPr>
            <a:xfrm>
              <a:off x="17196237" y="3399150"/>
              <a:ext cx="2021153" cy="2207173"/>
            </a:xfrm>
            <a:prstGeom prst="flowChartConnector">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4EEDAB4C-9DA3-AFE0-E929-BEE26C23261C}"/>
                </a:ext>
              </a:extLst>
            </p:cNvPr>
            <p:cNvSpPr/>
            <p:nvPr/>
          </p:nvSpPr>
          <p:spPr>
            <a:xfrm rot="4227016">
              <a:off x="19835595" y="3654200"/>
              <a:ext cx="134912" cy="2668249"/>
            </a:xfrm>
            <a:prstGeom prst="rect">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Isosceles Triangle 13">
              <a:extLst>
                <a:ext uri="{FF2B5EF4-FFF2-40B4-BE49-F238E27FC236}">
                  <a16:creationId xmlns:a16="http://schemas.microsoft.com/office/drawing/2014/main" id="{01A3DFBF-A95A-1D20-B978-9E2628FCE841}"/>
                </a:ext>
              </a:extLst>
            </p:cNvPr>
            <p:cNvSpPr/>
            <p:nvPr/>
          </p:nvSpPr>
          <p:spPr>
            <a:xfrm>
              <a:off x="20005242" y="4888327"/>
              <a:ext cx="746624" cy="717995"/>
            </a:xfrm>
            <a:prstGeom prst="triangle">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2" name="Rectangle 1">
            <a:extLst>
              <a:ext uri="{FF2B5EF4-FFF2-40B4-BE49-F238E27FC236}">
                <a16:creationId xmlns:a16="http://schemas.microsoft.com/office/drawing/2014/main" id="{6AF8F7F0-4466-1FA4-9A75-E995BC66C993}"/>
              </a:ext>
            </a:extLst>
          </p:cNvPr>
          <p:cNvSpPr/>
          <p:nvPr/>
        </p:nvSpPr>
        <p:spPr>
          <a:xfrm>
            <a:off x="6086006" y="2908092"/>
            <a:ext cx="9520202" cy="1010826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6600" b="0" i="0" u="none" strike="noStrike" cap="none" spc="0" normalizeH="0" baseline="0" dirty="0">
                <a:ln>
                  <a:noFill/>
                </a:ln>
                <a:solidFill>
                  <a:sysClr val="windowText" lastClr="000000"/>
                </a:solidFill>
                <a:effectLst/>
                <a:uFillTx/>
                <a:latin typeface="Helvetica Neue Medium"/>
                <a:ea typeface="Helvetica Neue Medium"/>
                <a:cs typeface="Helvetica Neue Medium"/>
                <a:sym typeface="Helvetica Neue Medium"/>
              </a:rPr>
              <a:t>Where </a:t>
            </a:r>
            <a:r>
              <a:rPr lang="en-GB" sz="6600" dirty="0">
                <a:solidFill>
                  <a:sysClr val="windowText" lastClr="000000"/>
                </a:solidFill>
                <a:latin typeface="Helvetica Neue Medium"/>
                <a:ea typeface="Helvetica Neue Medium"/>
                <a:cs typeface="Helvetica Neue Medium"/>
                <a:sym typeface="Helvetica Neue Medium"/>
              </a:rPr>
              <a:t>on the iceberg is highest impact achieved?</a:t>
            </a:r>
            <a:endParaRPr kumimoji="0" lang="en-GB" sz="6600" b="0" i="0" u="none" strike="noStrike" cap="none" spc="0" normalizeH="0" baseline="0" dirty="0">
              <a:ln>
                <a:noFill/>
              </a:ln>
              <a:solidFill>
                <a:sysClr val="windowText" lastClr="000000"/>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48950296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56DFA-24CA-6BA4-CA79-EEA63D6DD41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0A4C191-4075-7BE6-0A89-B64E75DD715F}"/>
              </a:ext>
            </a:extLst>
          </p:cNvPr>
          <p:cNvSpPr/>
          <p:nvPr/>
        </p:nvSpPr>
        <p:spPr>
          <a:xfrm>
            <a:off x="749508" y="12321915"/>
            <a:ext cx="2683240" cy="7592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AutoShape 2" descr="What Is The Iceberg Model Here S 2 Examples Showing How Well It Works –  Dubaikhalifas">
            <a:extLst>
              <a:ext uri="{FF2B5EF4-FFF2-40B4-BE49-F238E27FC236}">
                <a16:creationId xmlns:a16="http://schemas.microsoft.com/office/drawing/2014/main" id="{B0870FB5-9C3E-A8B7-850C-8D30408A2123}"/>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itle of report - Replace Here">
            <a:extLst>
              <a:ext uri="{FF2B5EF4-FFF2-40B4-BE49-F238E27FC236}">
                <a16:creationId xmlns:a16="http://schemas.microsoft.com/office/drawing/2014/main" id="{1ED77DE9-C3A5-9414-8EE0-6225D1008E9C}"/>
              </a:ext>
            </a:extLst>
          </p:cNvPr>
          <p:cNvSpPr txBox="1"/>
          <p:nvPr/>
        </p:nvSpPr>
        <p:spPr>
          <a:xfrm>
            <a:off x="605945" y="1318841"/>
            <a:ext cx="14732018" cy="121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a:cs typeface="Calibri"/>
              </a:rPr>
              <a:t>Systems tools: Leverage Points</a:t>
            </a:r>
            <a:endParaRPr sz="8800" b="1" dirty="0">
              <a:solidFill>
                <a:srgbClr val="002952"/>
              </a:solidFill>
              <a:latin typeface="Calibri"/>
              <a:cs typeface="Calibri"/>
            </a:endParaRPr>
          </a:p>
        </p:txBody>
      </p:sp>
      <p:pic>
        <p:nvPicPr>
          <p:cNvPr id="7" name="Picture 6">
            <a:extLst>
              <a:ext uri="{FF2B5EF4-FFF2-40B4-BE49-F238E27FC236}">
                <a16:creationId xmlns:a16="http://schemas.microsoft.com/office/drawing/2014/main" id="{2A4EA5FA-B237-6977-B2F6-7BF44E8C376D}"/>
              </a:ext>
            </a:extLst>
          </p:cNvPr>
          <p:cNvPicPr>
            <a:picLocks noChangeAspect="1"/>
          </p:cNvPicPr>
          <p:nvPr/>
        </p:nvPicPr>
        <p:blipFill>
          <a:blip r:embed="rId3"/>
          <a:srcRect t="27633" r="59234" b="12925"/>
          <a:stretch/>
        </p:blipFill>
        <p:spPr>
          <a:xfrm>
            <a:off x="3823871" y="8151045"/>
            <a:ext cx="5230045" cy="4826080"/>
          </a:xfrm>
          <a:prstGeom prst="rect">
            <a:avLst/>
          </a:prstGeom>
        </p:spPr>
      </p:pic>
      <p:grpSp>
        <p:nvGrpSpPr>
          <p:cNvPr id="15" name="Group 14">
            <a:extLst>
              <a:ext uri="{FF2B5EF4-FFF2-40B4-BE49-F238E27FC236}">
                <a16:creationId xmlns:a16="http://schemas.microsoft.com/office/drawing/2014/main" id="{29999BC2-A324-5542-1892-7E3D4B010713}"/>
              </a:ext>
            </a:extLst>
          </p:cNvPr>
          <p:cNvGrpSpPr/>
          <p:nvPr/>
        </p:nvGrpSpPr>
        <p:grpSpPr>
          <a:xfrm>
            <a:off x="7268665" y="10144384"/>
            <a:ext cx="14914257" cy="2557166"/>
            <a:chOff x="17863489" y="3471389"/>
            <a:chExt cx="10559618" cy="2057490"/>
          </a:xfrm>
        </p:grpSpPr>
        <p:sp>
          <p:nvSpPr>
            <p:cNvPr id="12" name="Rectangle 11">
              <a:extLst>
                <a:ext uri="{FF2B5EF4-FFF2-40B4-BE49-F238E27FC236}">
                  <a16:creationId xmlns:a16="http://schemas.microsoft.com/office/drawing/2014/main" id="{254CDDB0-D825-3221-0716-B6E7F9A6B191}"/>
                </a:ext>
              </a:extLst>
            </p:cNvPr>
            <p:cNvSpPr/>
            <p:nvPr/>
          </p:nvSpPr>
          <p:spPr>
            <a:xfrm rot="4227016">
              <a:off x="23069497" y="-1734619"/>
              <a:ext cx="147602" cy="10559618"/>
            </a:xfrm>
            <a:prstGeom prst="rect">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Isosceles Triangle 13">
              <a:extLst>
                <a:ext uri="{FF2B5EF4-FFF2-40B4-BE49-F238E27FC236}">
                  <a16:creationId xmlns:a16="http://schemas.microsoft.com/office/drawing/2014/main" id="{52526375-C3AC-CC07-530C-B4D8828E721B}"/>
                </a:ext>
              </a:extLst>
            </p:cNvPr>
            <p:cNvSpPr/>
            <p:nvPr/>
          </p:nvSpPr>
          <p:spPr>
            <a:xfrm>
              <a:off x="19773731" y="4810884"/>
              <a:ext cx="746624" cy="717995"/>
            </a:xfrm>
            <a:prstGeom prst="triangle">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2" name="Arrow: Down 1">
            <a:extLst>
              <a:ext uri="{FF2B5EF4-FFF2-40B4-BE49-F238E27FC236}">
                <a16:creationId xmlns:a16="http://schemas.microsoft.com/office/drawing/2014/main" id="{0C07501D-7153-E492-A83F-97A04AAEC52C}"/>
              </a:ext>
            </a:extLst>
          </p:cNvPr>
          <p:cNvSpPr/>
          <p:nvPr/>
        </p:nvSpPr>
        <p:spPr>
          <a:xfrm>
            <a:off x="9320463" y="8151046"/>
            <a:ext cx="770021" cy="3498902"/>
          </a:xfrm>
          <a:prstGeom prst="downArrow">
            <a:avLst/>
          </a:prstGeom>
          <a:solidFill>
            <a:srgbClr val="00AEA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Arrow: Down 4">
            <a:extLst>
              <a:ext uri="{FF2B5EF4-FFF2-40B4-BE49-F238E27FC236}">
                <a16:creationId xmlns:a16="http://schemas.microsoft.com/office/drawing/2014/main" id="{B416BFF1-6A3A-90A6-9146-32749DBB0EC6}"/>
              </a:ext>
            </a:extLst>
          </p:cNvPr>
          <p:cNvSpPr/>
          <p:nvPr/>
        </p:nvSpPr>
        <p:spPr>
          <a:xfrm>
            <a:off x="13128974" y="6858000"/>
            <a:ext cx="770021" cy="3498902"/>
          </a:xfrm>
          <a:prstGeom prst="downArrow">
            <a:avLst/>
          </a:prstGeom>
          <a:solidFill>
            <a:srgbClr val="00AEA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Arrow: Down 10">
            <a:extLst>
              <a:ext uri="{FF2B5EF4-FFF2-40B4-BE49-F238E27FC236}">
                <a16:creationId xmlns:a16="http://schemas.microsoft.com/office/drawing/2014/main" id="{3F8B03C2-D80F-6774-6481-39D953A191F2}"/>
              </a:ext>
            </a:extLst>
          </p:cNvPr>
          <p:cNvSpPr/>
          <p:nvPr/>
        </p:nvSpPr>
        <p:spPr>
          <a:xfrm>
            <a:off x="17134489" y="5582914"/>
            <a:ext cx="770021" cy="3498902"/>
          </a:xfrm>
          <a:prstGeom prst="downArrow">
            <a:avLst/>
          </a:prstGeom>
          <a:solidFill>
            <a:srgbClr val="00AEA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Arrow: Down 12">
            <a:extLst>
              <a:ext uri="{FF2B5EF4-FFF2-40B4-BE49-F238E27FC236}">
                <a16:creationId xmlns:a16="http://schemas.microsoft.com/office/drawing/2014/main" id="{D9ECC7FC-C0E5-931E-713F-809C9651E6B9}"/>
              </a:ext>
            </a:extLst>
          </p:cNvPr>
          <p:cNvSpPr/>
          <p:nvPr/>
        </p:nvSpPr>
        <p:spPr>
          <a:xfrm>
            <a:off x="20798590" y="4312219"/>
            <a:ext cx="770021" cy="3498902"/>
          </a:xfrm>
          <a:prstGeom prst="downArrow">
            <a:avLst/>
          </a:prstGeom>
          <a:solidFill>
            <a:srgbClr val="00AEA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TextBox 15">
            <a:extLst>
              <a:ext uri="{FF2B5EF4-FFF2-40B4-BE49-F238E27FC236}">
                <a16:creationId xmlns:a16="http://schemas.microsoft.com/office/drawing/2014/main" id="{C5722442-EF53-0B7F-A690-AF2EE39C64B1}"/>
              </a:ext>
            </a:extLst>
          </p:cNvPr>
          <p:cNvSpPr txBox="1"/>
          <p:nvPr/>
        </p:nvSpPr>
        <p:spPr>
          <a:xfrm>
            <a:off x="8604354" y="7051689"/>
            <a:ext cx="274320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Events</a:t>
            </a:r>
          </a:p>
        </p:txBody>
      </p:sp>
      <p:sp>
        <p:nvSpPr>
          <p:cNvPr id="17" name="TextBox 16">
            <a:extLst>
              <a:ext uri="{FF2B5EF4-FFF2-40B4-BE49-F238E27FC236}">
                <a16:creationId xmlns:a16="http://schemas.microsoft.com/office/drawing/2014/main" id="{0961674B-C689-5DD3-69F6-0D388992C175}"/>
              </a:ext>
            </a:extLst>
          </p:cNvPr>
          <p:cNvSpPr txBox="1"/>
          <p:nvPr/>
        </p:nvSpPr>
        <p:spPr>
          <a:xfrm>
            <a:off x="12098135" y="5875996"/>
            <a:ext cx="274320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Patterns</a:t>
            </a:r>
          </a:p>
        </p:txBody>
      </p:sp>
      <p:sp>
        <p:nvSpPr>
          <p:cNvPr id="18" name="TextBox 17">
            <a:extLst>
              <a:ext uri="{FF2B5EF4-FFF2-40B4-BE49-F238E27FC236}">
                <a16:creationId xmlns:a16="http://schemas.microsoft.com/office/drawing/2014/main" id="{827F8F44-9374-F730-38E6-684495966FD3}"/>
              </a:ext>
            </a:extLst>
          </p:cNvPr>
          <p:cNvSpPr txBox="1"/>
          <p:nvPr/>
        </p:nvSpPr>
        <p:spPr>
          <a:xfrm>
            <a:off x="16147899" y="4563066"/>
            <a:ext cx="274320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Structures</a:t>
            </a:r>
          </a:p>
        </p:txBody>
      </p:sp>
      <p:sp>
        <p:nvSpPr>
          <p:cNvPr id="19" name="TextBox 18">
            <a:extLst>
              <a:ext uri="{FF2B5EF4-FFF2-40B4-BE49-F238E27FC236}">
                <a16:creationId xmlns:a16="http://schemas.microsoft.com/office/drawing/2014/main" id="{9FB156FE-D009-AA5C-81C7-E1C635464B0D}"/>
              </a:ext>
            </a:extLst>
          </p:cNvPr>
          <p:cNvSpPr txBox="1"/>
          <p:nvPr/>
        </p:nvSpPr>
        <p:spPr>
          <a:xfrm>
            <a:off x="19812000" y="3368953"/>
            <a:ext cx="274320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Models</a:t>
            </a:r>
          </a:p>
        </p:txBody>
      </p:sp>
    </p:spTree>
    <p:extLst>
      <p:ext uri="{BB962C8B-B14F-4D97-AF65-F5344CB8AC3E}">
        <p14:creationId xmlns:p14="http://schemas.microsoft.com/office/powerpoint/2010/main" val="359489672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9DFB9-BF04-ACA9-B397-850ED9191D8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E41F09D-08DB-FCF0-3A71-44B97B3338AB}"/>
              </a:ext>
            </a:extLst>
          </p:cNvPr>
          <p:cNvSpPr/>
          <p:nvPr/>
        </p:nvSpPr>
        <p:spPr>
          <a:xfrm>
            <a:off x="749508" y="12321915"/>
            <a:ext cx="2683240" cy="7592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AutoShape 2" descr="What Is The Iceberg Model Here S 2 Examples Showing How Well It Works –  Dubaikhalifas">
            <a:extLst>
              <a:ext uri="{FF2B5EF4-FFF2-40B4-BE49-F238E27FC236}">
                <a16:creationId xmlns:a16="http://schemas.microsoft.com/office/drawing/2014/main" id="{9F280893-3C3D-3E19-3128-C5873709F4BE}"/>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itle of report - Replace Here">
            <a:extLst>
              <a:ext uri="{FF2B5EF4-FFF2-40B4-BE49-F238E27FC236}">
                <a16:creationId xmlns:a16="http://schemas.microsoft.com/office/drawing/2014/main" id="{582C6306-B493-9199-1EF2-CD73F0538410}"/>
              </a:ext>
            </a:extLst>
          </p:cNvPr>
          <p:cNvSpPr txBox="1"/>
          <p:nvPr/>
        </p:nvSpPr>
        <p:spPr>
          <a:xfrm>
            <a:off x="605945" y="1318841"/>
            <a:ext cx="14732018" cy="1213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a:cs typeface="Calibri"/>
              </a:rPr>
              <a:t>Systems tools: Leverage Points</a:t>
            </a:r>
            <a:endParaRPr sz="8800" b="1" dirty="0">
              <a:solidFill>
                <a:srgbClr val="002952"/>
              </a:solidFill>
              <a:latin typeface="Calibri"/>
              <a:cs typeface="Calibri"/>
            </a:endParaRPr>
          </a:p>
        </p:txBody>
      </p:sp>
      <p:pic>
        <p:nvPicPr>
          <p:cNvPr id="7" name="Picture 6">
            <a:extLst>
              <a:ext uri="{FF2B5EF4-FFF2-40B4-BE49-F238E27FC236}">
                <a16:creationId xmlns:a16="http://schemas.microsoft.com/office/drawing/2014/main" id="{BF12589D-F6F9-23A0-8C95-C1D1FD4340DD}"/>
              </a:ext>
            </a:extLst>
          </p:cNvPr>
          <p:cNvPicPr>
            <a:picLocks noChangeAspect="1"/>
          </p:cNvPicPr>
          <p:nvPr/>
        </p:nvPicPr>
        <p:blipFill>
          <a:blip r:embed="rId3"/>
          <a:srcRect t="27633" r="59234" b="12925"/>
          <a:stretch/>
        </p:blipFill>
        <p:spPr>
          <a:xfrm>
            <a:off x="3823871" y="8151045"/>
            <a:ext cx="5230045" cy="4826080"/>
          </a:xfrm>
          <a:prstGeom prst="rect">
            <a:avLst/>
          </a:prstGeom>
        </p:spPr>
      </p:pic>
      <p:grpSp>
        <p:nvGrpSpPr>
          <p:cNvPr id="15" name="Group 14">
            <a:extLst>
              <a:ext uri="{FF2B5EF4-FFF2-40B4-BE49-F238E27FC236}">
                <a16:creationId xmlns:a16="http://schemas.microsoft.com/office/drawing/2014/main" id="{EF5C0C05-7FDE-A65B-C6D1-70557D46DC7A}"/>
              </a:ext>
            </a:extLst>
          </p:cNvPr>
          <p:cNvGrpSpPr/>
          <p:nvPr/>
        </p:nvGrpSpPr>
        <p:grpSpPr>
          <a:xfrm>
            <a:off x="7268665" y="10144384"/>
            <a:ext cx="14914257" cy="2557166"/>
            <a:chOff x="17863489" y="3471389"/>
            <a:chExt cx="10559618" cy="2057490"/>
          </a:xfrm>
        </p:grpSpPr>
        <p:sp>
          <p:nvSpPr>
            <p:cNvPr id="12" name="Rectangle 11">
              <a:extLst>
                <a:ext uri="{FF2B5EF4-FFF2-40B4-BE49-F238E27FC236}">
                  <a16:creationId xmlns:a16="http://schemas.microsoft.com/office/drawing/2014/main" id="{FEF247FE-1DA3-2CA7-257B-14E458F9A062}"/>
                </a:ext>
              </a:extLst>
            </p:cNvPr>
            <p:cNvSpPr/>
            <p:nvPr/>
          </p:nvSpPr>
          <p:spPr>
            <a:xfrm rot="4227016">
              <a:off x="23069497" y="-1734619"/>
              <a:ext cx="147602" cy="10559618"/>
            </a:xfrm>
            <a:prstGeom prst="rect">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Isosceles Triangle 13">
              <a:extLst>
                <a:ext uri="{FF2B5EF4-FFF2-40B4-BE49-F238E27FC236}">
                  <a16:creationId xmlns:a16="http://schemas.microsoft.com/office/drawing/2014/main" id="{BB24CE9F-1061-7DDC-7CD0-2828D35FE4D6}"/>
                </a:ext>
              </a:extLst>
            </p:cNvPr>
            <p:cNvSpPr/>
            <p:nvPr/>
          </p:nvSpPr>
          <p:spPr>
            <a:xfrm>
              <a:off x="19773731" y="4810884"/>
              <a:ext cx="746624" cy="717995"/>
            </a:xfrm>
            <a:prstGeom prst="triangle">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2" name="Arrow: Down 1">
            <a:extLst>
              <a:ext uri="{FF2B5EF4-FFF2-40B4-BE49-F238E27FC236}">
                <a16:creationId xmlns:a16="http://schemas.microsoft.com/office/drawing/2014/main" id="{E50C424D-F7C3-F244-CFBE-1107F1210FEB}"/>
              </a:ext>
            </a:extLst>
          </p:cNvPr>
          <p:cNvSpPr/>
          <p:nvPr/>
        </p:nvSpPr>
        <p:spPr>
          <a:xfrm>
            <a:off x="9320463" y="8151046"/>
            <a:ext cx="770021" cy="3498902"/>
          </a:xfrm>
          <a:prstGeom prst="downArrow">
            <a:avLst/>
          </a:prstGeom>
          <a:solidFill>
            <a:srgbClr val="00AEA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Arrow: Down 4">
            <a:extLst>
              <a:ext uri="{FF2B5EF4-FFF2-40B4-BE49-F238E27FC236}">
                <a16:creationId xmlns:a16="http://schemas.microsoft.com/office/drawing/2014/main" id="{312D8666-B503-2130-9950-AC15D006133E}"/>
              </a:ext>
            </a:extLst>
          </p:cNvPr>
          <p:cNvSpPr/>
          <p:nvPr/>
        </p:nvSpPr>
        <p:spPr>
          <a:xfrm>
            <a:off x="13128974" y="6858000"/>
            <a:ext cx="770021" cy="3498902"/>
          </a:xfrm>
          <a:prstGeom prst="downArrow">
            <a:avLst/>
          </a:prstGeom>
          <a:solidFill>
            <a:srgbClr val="00AEA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Arrow: Down 10">
            <a:extLst>
              <a:ext uri="{FF2B5EF4-FFF2-40B4-BE49-F238E27FC236}">
                <a16:creationId xmlns:a16="http://schemas.microsoft.com/office/drawing/2014/main" id="{1CFEC1E2-5580-BACB-33E2-D27691A856AE}"/>
              </a:ext>
            </a:extLst>
          </p:cNvPr>
          <p:cNvSpPr/>
          <p:nvPr/>
        </p:nvSpPr>
        <p:spPr>
          <a:xfrm>
            <a:off x="17134489" y="5582914"/>
            <a:ext cx="770021" cy="3498902"/>
          </a:xfrm>
          <a:prstGeom prst="downArrow">
            <a:avLst/>
          </a:prstGeom>
          <a:solidFill>
            <a:srgbClr val="00AEA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Arrow: Down 12">
            <a:extLst>
              <a:ext uri="{FF2B5EF4-FFF2-40B4-BE49-F238E27FC236}">
                <a16:creationId xmlns:a16="http://schemas.microsoft.com/office/drawing/2014/main" id="{5852A732-6D0A-09ED-E8B3-44E1E48B7480}"/>
              </a:ext>
            </a:extLst>
          </p:cNvPr>
          <p:cNvSpPr/>
          <p:nvPr/>
        </p:nvSpPr>
        <p:spPr>
          <a:xfrm>
            <a:off x="20798590" y="4312219"/>
            <a:ext cx="770021" cy="3498902"/>
          </a:xfrm>
          <a:prstGeom prst="downArrow">
            <a:avLst/>
          </a:prstGeom>
          <a:solidFill>
            <a:srgbClr val="00AEA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TextBox 15">
            <a:extLst>
              <a:ext uri="{FF2B5EF4-FFF2-40B4-BE49-F238E27FC236}">
                <a16:creationId xmlns:a16="http://schemas.microsoft.com/office/drawing/2014/main" id="{397AD51E-131F-CAB5-FB36-90955A8CF809}"/>
              </a:ext>
            </a:extLst>
          </p:cNvPr>
          <p:cNvSpPr txBox="1"/>
          <p:nvPr/>
        </p:nvSpPr>
        <p:spPr>
          <a:xfrm>
            <a:off x="8604354" y="7051689"/>
            <a:ext cx="274320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Events</a:t>
            </a:r>
          </a:p>
        </p:txBody>
      </p:sp>
      <p:sp>
        <p:nvSpPr>
          <p:cNvPr id="17" name="TextBox 16">
            <a:extLst>
              <a:ext uri="{FF2B5EF4-FFF2-40B4-BE49-F238E27FC236}">
                <a16:creationId xmlns:a16="http://schemas.microsoft.com/office/drawing/2014/main" id="{8D608DC5-2A38-E067-2D74-4B27719EC7D7}"/>
              </a:ext>
            </a:extLst>
          </p:cNvPr>
          <p:cNvSpPr txBox="1"/>
          <p:nvPr/>
        </p:nvSpPr>
        <p:spPr>
          <a:xfrm>
            <a:off x="12098135" y="5875996"/>
            <a:ext cx="274320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Patterns</a:t>
            </a:r>
          </a:p>
        </p:txBody>
      </p:sp>
      <p:sp>
        <p:nvSpPr>
          <p:cNvPr id="18" name="TextBox 17">
            <a:extLst>
              <a:ext uri="{FF2B5EF4-FFF2-40B4-BE49-F238E27FC236}">
                <a16:creationId xmlns:a16="http://schemas.microsoft.com/office/drawing/2014/main" id="{F5D93099-871F-73DC-FB22-8E49F6F73B87}"/>
              </a:ext>
            </a:extLst>
          </p:cNvPr>
          <p:cNvSpPr txBox="1"/>
          <p:nvPr/>
        </p:nvSpPr>
        <p:spPr>
          <a:xfrm>
            <a:off x="16147899" y="4563066"/>
            <a:ext cx="274320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Structures</a:t>
            </a:r>
          </a:p>
        </p:txBody>
      </p:sp>
      <p:sp>
        <p:nvSpPr>
          <p:cNvPr id="19" name="TextBox 18">
            <a:extLst>
              <a:ext uri="{FF2B5EF4-FFF2-40B4-BE49-F238E27FC236}">
                <a16:creationId xmlns:a16="http://schemas.microsoft.com/office/drawing/2014/main" id="{4E6515B5-B7E9-C007-1F82-1CA3F5C7D890}"/>
              </a:ext>
            </a:extLst>
          </p:cNvPr>
          <p:cNvSpPr txBox="1"/>
          <p:nvPr/>
        </p:nvSpPr>
        <p:spPr>
          <a:xfrm>
            <a:off x="18974713" y="3272109"/>
            <a:ext cx="44177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Models</a:t>
            </a:r>
          </a:p>
        </p:txBody>
      </p:sp>
      <p:sp>
        <p:nvSpPr>
          <p:cNvPr id="4" name="TextBox 3">
            <a:extLst>
              <a:ext uri="{FF2B5EF4-FFF2-40B4-BE49-F238E27FC236}">
                <a16:creationId xmlns:a16="http://schemas.microsoft.com/office/drawing/2014/main" id="{29FE3B85-157E-107A-7238-C8EC6E1E2472}"/>
              </a:ext>
            </a:extLst>
          </p:cNvPr>
          <p:cNvSpPr txBox="1"/>
          <p:nvPr/>
        </p:nvSpPr>
        <p:spPr>
          <a:xfrm>
            <a:off x="19974564" y="8219095"/>
            <a:ext cx="4409436" cy="29341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5E5E5E"/>
                </a:solidFill>
                <a:effectLst/>
                <a:uLnTx/>
                <a:uFillTx/>
                <a:latin typeface="Helvetica Neue"/>
                <a:sym typeface="Helvetica Neue"/>
              </a:rPr>
              <a:t>Change goal from mobility to access,</a:t>
            </a:r>
          </a:p>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5E5E5E"/>
                </a:solidFill>
                <a:effectLst/>
                <a:uLnTx/>
                <a:uFillTx/>
                <a:latin typeface="Helvetica Neue"/>
                <a:ea typeface="+mn-ea"/>
                <a:cs typeface="+mn-cs"/>
                <a:sym typeface="Helvetica Neue"/>
              </a:rPr>
              <a:t>From ICE </a:t>
            </a:r>
            <a:r>
              <a:rPr kumimoji="0" lang="en-GB" sz="4000" b="0" i="0" u="none" strike="noStrike" kern="0" cap="none" spc="0" normalizeH="0" baseline="0" noProof="0" dirty="0" err="1">
                <a:ln>
                  <a:noFill/>
                </a:ln>
                <a:solidFill>
                  <a:srgbClr val="5E5E5E"/>
                </a:solidFill>
                <a:effectLst/>
                <a:uLnTx/>
                <a:uFillTx/>
                <a:latin typeface="Helvetica Neue"/>
                <a:ea typeface="+mn-ea"/>
                <a:cs typeface="+mn-cs"/>
                <a:sym typeface="Helvetica Neue"/>
              </a:rPr>
              <a:t>vkm</a:t>
            </a:r>
            <a:r>
              <a:rPr kumimoji="0" lang="en-GB" sz="4000" b="0" i="0" u="none" strike="noStrike" kern="0" cap="none" spc="0" normalizeH="0" baseline="0" noProof="0" dirty="0">
                <a:ln>
                  <a:noFill/>
                </a:ln>
                <a:solidFill>
                  <a:srgbClr val="5E5E5E"/>
                </a:solidFill>
                <a:effectLst/>
                <a:uLnTx/>
                <a:uFillTx/>
                <a:latin typeface="Helvetica Neue"/>
                <a:ea typeface="+mn-ea"/>
                <a:cs typeface="+mn-cs"/>
                <a:sym typeface="Helvetica Neue"/>
              </a:rPr>
              <a:t> to all </a:t>
            </a:r>
            <a:r>
              <a:rPr kumimoji="0" lang="en-GB" sz="4000" b="0" i="0" u="none" strike="noStrike" kern="0" cap="none" spc="0" normalizeH="0" baseline="0" noProof="0" dirty="0" err="1">
                <a:ln>
                  <a:noFill/>
                </a:ln>
                <a:solidFill>
                  <a:srgbClr val="5E5E5E"/>
                </a:solidFill>
                <a:effectLst/>
                <a:uLnTx/>
                <a:uFillTx/>
                <a:latin typeface="Helvetica Neue"/>
                <a:ea typeface="+mn-ea"/>
                <a:cs typeface="+mn-cs"/>
                <a:sym typeface="Helvetica Neue"/>
              </a:rPr>
              <a:t>vkm</a:t>
            </a:r>
            <a:endParaRPr kumimoji="0" lang="en-GB" sz="4000" b="0" i="0" u="none" strike="noStrike" kern="0" cap="none" spc="0" normalizeH="0" baseline="0" noProof="0" dirty="0">
              <a:ln>
                <a:noFill/>
              </a:ln>
              <a:solidFill>
                <a:srgbClr val="5E5E5E"/>
              </a:solidFill>
              <a:effectLst/>
              <a:uLnTx/>
              <a:uFillTx/>
              <a:latin typeface="Helvetica Neue"/>
              <a:ea typeface="+mn-ea"/>
              <a:cs typeface="+mn-cs"/>
              <a:sym typeface="Helvetica Neue"/>
            </a:endParaRPr>
          </a:p>
          <a:p>
            <a:pPr marL="0" marR="0" indent="0" algn="ctr" defTabSz="2438338"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10" name="TextBox 9">
            <a:extLst>
              <a:ext uri="{FF2B5EF4-FFF2-40B4-BE49-F238E27FC236}">
                <a16:creationId xmlns:a16="http://schemas.microsoft.com/office/drawing/2014/main" id="{5CC9E41A-A6E0-DC59-56EE-A29A99F90123}"/>
              </a:ext>
            </a:extLst>
          </p:cNvPr>
          <p:cNvSpPr txBox="1"/>
          <p:nvPr/>
        </p:nvSpPr>
        <p:spPr>
          <a:xfrm>
            <a:off x="15551594" y="9589367"/>
            <a:ext cx="4648231"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600" dirty="0"/>
              <a:t>Road space reallocation</a:t>
            </a:r>
            <a:endParaRPr kumimoji="0" lang="en-GB" sz="36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207081705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AFBE8-E140-45EF-C604-48D5B8EAAC1E}"/>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4D103E58-EBD1-1185-64C8-3121182E228E}"/>
              </a:ext>
            </a:extLst>
          </p:cNvPr>
          <p:cNvSpPr txBox="1"/>
          <p:nvPr/>
        </p:nvSpPr>
        <p:spPr>
          <a:xfrm>
            <a:off x="1218964" y="948484"/>
            <a:ext cx="22000800" cy="2296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a:cs typeface="Calibri"/>
              </a:rPr>
              <a:t>Systems Tools: Participative Stakeholder Engagement</a:t>
            </a:r>
            <a:endParaRPr sz="8800" b="1" dirty="0">
              <a:solidFill>
                <a:srgbClr val="002952"/>
              </a:solidFill>
              <a:latin typeface="Calibri"/>
              <a:cs typeface="Calibri"/>
            </a:endParaRPr>
          </a:p>
        </p:txBody>
      </p:sp>
      <p:sp>
        <p:nvSpPr>
          <p:cNvPr id="4" name="Headline Title">
            <a:extLst>
              <a:ext uri="{FF2B5EF4-FFF2-40B4-BE49-F238E27FC236}">
                <a16:creationId xmlns:a16="http://schemas.microsoft.com/office/drawing/2014/main" id="{AE4AC49D-AA5C-C0B7-0621-DA02FA84AF67}"/>
              </a:ext>
            </a:extLst>
          </p:cNvPr>
          <p:cNvSpPr txBox="1"/>
          <p:nvPr/>
        </p:nvSpPr>
        <p:spPr>
          <a:xfrm>
            <a:off x="1218964" y="4075889"/>
            <a:ext cx="14417276" cy="7592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l">
              <a:lnSpc>
                <a:spcPct val="80000"/>
              </a:lnSpc>
              <a:defRPr sz="4500" b="1" spc="-90">
                <a:solidFill>
                  <a:srgbClr val="2B6280"/>
                </a:solidFill>
                <a:latin typeface="MADE Evolve Sans"/>
                <a:ea typeface="MADE Evolve Sans"/>
                <a:cs typeface="MADE Evolve Sans"/>
                <a:sym typeface="MADE Evolve Sans"/>
              </a:defRPr>
            </a:lvl1pPr>
          </a:lstStyle>
          <a:p>
            <a:r>
              <a:rPr lang="en-GB" sz="5400" dirty="0">
                <a:solidFill>
                  <a:srgbClr val="00AEAE"/>
                </a:solidFill>
              </a:rPr>
              <a:t>The Workshop</a:t>
            </a: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1900C865-AF4F-5C32-ECF5-E2FDCBAB4DEB}"/>
              </a:ext>
            </a:extLst>
          </p:cNvPr>
          <p:cNvSpPr txBox="1"/>
          <p:nvPr/>
        </p:nvSpPr>
        <p:spPr>
          <a:xfrm>
            <a:off x="1213757" y="4987601"/>
            <a:ext cx="16159843" cy="6123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sz="4800" dirty="0">
              <a:solidFill>
                <a:schemeClr val="bg1">
                  <a:lumMod val="50000"/>
                </a:schemeClr>
              </a:solidFill>
              <a:latin typeface="Calibri"/>
              <a:cs typeface="Calibri"/>
            </a:endParaRP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Participative exercises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Positive vision, imagination</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Listening, developing shared insights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Community of practice</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sz="4800" dirty="0">
              <a:solidFill>
                <a:schemeClr val="bg1">
                  <a:lumMod val="50000"/>
                </a:schemeClr>
              </a:solidFill>
              <a:latin typeface="Calibri"/>
              <a:cs typeface="Calibri"/>
            </a:endParaRPr>
          </a:p>
          <a:p>
            <a:pPr algn="l">
              <a:spcAft>
                <a:spcPts val="1800"/>
              </a:spcAft>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Counterpoint: sequential engagement, black box reconciliation</a:t>
            </a:r>
            <a:endParaRPr lang="en-GB" sz="4800" dirty="0">
              <a:solidFill>
                <a:schemeClr val="bg1">
                  <a:lumMod val="50000"/>
                </a:schemeClr>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7F5B775F-2EFA-EC3E-431B-63AB8DA0A7CF}"/>
              </a:ext>
            </a:extLst>
          </p:cNvPr>
          <p:cNvPicPr>
            <a:picLocks noChangeAspect="1"/>
          </p:cNvPicPr>
          <p:nvPr/>
        </p:nvPicPr>
        <p:blipFill>
          <a:blip r:embed="rId2"/>
          <a:srcRect l="58156" t="7446" r="5818" b="21873"/>
          <a:stretch/>
        </p:blipFill>
        <p:spPr>
          <a:xfrm>
            <a:off x="14285625" y="4075889"/>
            <a:ext cx="10213049" cy="6440756"/>
          </a:xfrm>
          <a:prstGeom prst="rect">
            <a:avLst/>
          </a:prstGeom>
        </p:spPr>
      </p:pic>
    </p:spTree>
    <p:extLst>
      <p:ext uri="{BB962C8B-B14F-4D97-AF65-F5344CB8AC3E}">
        <p14:creationId xmlns:p14="http://schemas.microsoft.com/office/powerpoint/2010/main" val="357051424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E634F-0D62-4F44-526F-6F5339B2C21C}"/>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438B8A94-2B1A-A47A-C29D-D41354BE8A42}"/>
              </a:ext>
            </a:extLst>
          </p:cNvPr>
          <p:cNvSpPr txBox="1"/>
          <p:nvPr/>
        </p:nvSpPr>
        <p:spPr>
          <a:xfrm>
            <a:off x="1218964" y="1490171"/>
            <a:ext cx="22000800" cy="1213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a:cs typeface="Calibri"/>
              </a:rPr>
              <a:t>Results</a:t>
            </a:r>
            <a:endParaRPr sz="8800" b="1" dirty="0">
              <a:solidFill>
                <a:srgbClr val="002952"/>
              </a:solidFill>
              <a:latin typeface="Calibri"/>
              <a:cs typeface="Calibri"/>
            </a:endParaRPr>
          </a:p>
        </p:txBody>
      </p:sp>
      <p:pic>
        <p:nvPicPr>
          <p:cNvPr id="3074" name="Picture 2" descr="Marie Donnelly, Chair of the Climate Change Advisory Council, Minister Eamon Ryan TD and Jo Tyndall, Environment Director, OECD discuss the ‘Redesigning Ireland’s Transport for Net Zero’ which was launched this afternoon at the Alex Hotel, Dublin. Photograph: Fennell Photography">
            <a:extLst>
              <a:ext uri="{FF2B5EF4-FFF2-40B4-BE49-F238E27FC236}">
                <a16:creationId xmlns:a16="http://schemas.microsoft.com/office/drawing/2014/main" id="{9610778E-5DEC-5DB5-69A9-38C35EF944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0400" y="3710144"/>
            <a:ext cx="9753600" cy="65055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350CDB-E305-F444-57CC-D2617CA6BE61}"/>
              </a:ext>
            </a:extLst>
          </p:cNvPr>
          <p:cNvSpPr txBox="1"/>
          <p:nvPr/>
        </p:nvSpPr>
        <p:spPr>
          <a:xfrm>
            <a:off x="1218964" y="12381875"/>
            <a:ext cx="1674138" cy="59960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9C3D7F62-D3D2-1F3F-54AA-0FE4D8DD15B0}"/>
              </a:ext>
            </a:extLst>
          </p:cNvPr>
          <p:cNvSpPr txBox="1"/>
          <p:nvPr/>
        </p:nvSpPr>
        <p:spPr>
          <a:xfrm>
            <a:off x="1164236" y="2319352"/>
            <a:ext cx="13465223" cy="61232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sz="4800" dirty="0">
              <a:solidFill>
                <a:schemeClr val="bg1">
                  <a:lumMod val="50000"/>
                </a:schemeClr>
              </a:solidFill>
              <a:latin typeface="Calibri"/>
              <a:cs typeface="Calibri"/>
            </a:endParaRP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High media interest</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Cross party welcome for report</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Approach adopted into policies and strategies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Road space reallocation, on demand shared services, communication vs car centricity</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sz="4800" dirty="0">
              <a:solidFill>
                <a:schemeClr val="bg1">
                  <a:lumMod val="50000"/>
                </a:schemeClr>
              </a:solidFill>
              <a:latin typeface="Calibri"/>
              <a:cs typeface="Calibri"/>
            </a:endParaRPr>
          </a:p>
          <a:p>
            <a:pPr algn="l">
              <a:spcAft>
                <a:spcPts val="1800"/>
              </a:spcAft>
              <a:defRPr>
                <a:solidFill>
                  <a:srgbClr val="929292"/>
                </a:solidFill>
                <a:latin typeface="MADE Evolve Sans"/>
                <a:ea typeface="MADE Evolve Sans"/>
                <a:cs typeface="MADE Evolve Sans"/>
                <a:sym typeface="MADE Evolve Sans"/>
              </a:defRPr>
            </a:pPr>
            <a:r>
              <a:rPr lang="en-GB" sz="4800" b="1" dirty="0">
                <a:solidFill>
                  <a:schemeClr val="accent2">
                    <a:lumMod val="75000"/>
                  </a:schemeClr>
                </a:solidFill>
                <a:latin typeface="Calibri"/>
                <a:cs typeface="Calibri"/>
              </a:rPr>
              <a:t>Why so successful?</a:t>
            </a:r>
          </a:p>
          <a:p>
            <a:pPr marL="685800" indent="-6858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Reconciled different view points</a:t>
            </a:r>
          </a:p>
          <a:p>
            <a:pPr marL="685800" indent="-6858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Had powerful explanations for why progress has been slow</a:t>
            </a:r>
          </a:p>
          <a:p>
            <a:pPr marL="685800" indent="-6858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Made a powerful case that change is possible</a:t>
            </a:r>
          </a:p>
        </p:txBody>
      </p:sp>
    </p:spTree>
    <p:extLst>
      <p:ext uri="{BB962C8B-B14F-4D97-AF65-F5344CB8AC3E}">
        <p14:creationId xmlns:p14="http://schemas.microsoft.com/office/powerpoint/2010/main" val="405779518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CA3FD-5F13-D809-65FA-302DC6D7D439}"/>
            </a:ext>
          </a:extLst>
        </p:cNvPr>
        <p:cNvGrpSpPr/>
        <p:nvPr/>
      </p:nvGrpSpPr>
      <p:grpSpPr>
        <a:xfrm>
          <a:off x="0" y="0"/>
          <a:ext cx="0" cy="0"/>
          <a:chOff x="0" y="0"/>
          <a:chExt cx="0" cy="0"/>
        </a:xfrm>
      </p:grpSpPr>
      <p:pic>
        <p:nvPicPr>
          <p:cNvPr id="6" name="Picture 5" descr="A blue and white background with a blue and white background&#10;&#10;Description automatically generated with medium confidence">
            <a:extLst>
              <a:ext uri="{FF2B5EF4-FFF2-40B4-BE49-F238E27FC236}">
                <a16:creationId xmlns:a16="http://schemas.microsoft.com/office/drawing/2014/main" id="{E8F716F8-BE3A-FEEE-D608-AB496A685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59" y="1"/>
            <a:ext cx="24451925" cy="13716000"/>
          </a:xfrm>
          <a:prstGeom prst="rect">
            <a:avLst/>
          </a:prstGeom>
        </p:spPr>
      </p:pic>
      <p:sp>
        <p:nvSpPr>
          <p:cNvPr id="2" name="Headline Title">
            <a:extLst>
              <a:ext uri="{FF2B5EF4-FFF2-40B4-BE49-F238E27FC236}">
                <a16:creationId xmlns:a16="http://schemas.microsoft.com/office/drawing/2014/main" id="{059EC48C-E108-B74E-EC00-EEB190CA0D05}"/>
              </a:ext>
            </a:extLst>
          </p:cNvPr>
          <p:cNvSpPr txBox="1"/>
          <p:nvPr/>
        </p:nvSpPr>
        <p:spPr>
          <a:xfrm>
            <a:off x="1023278" y="3616101"/>
            <a:ext cx="10454955" cy="83817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l">
              <a:lnSpc>
                <a:spcPct val="80000"/>
              </a:lnSpc>
              <a:defRPr sz="8000" b="1" spc="-159">
                <a:solidFill>
                  <a:srgbClr val="2B6280"/>
                </a:solidFill>
                <a:latin typeface="MADE Evolve Sans"/>
                <a:ea typeface="MADE Evolve Sans"/>
                <a:cs typeface="MADE Evolve Sans"/>
                <a:sym typeface="MADE Evolve Sans"/>
              </a:defRPr>
            </a:lvl1pPr>
          </a:lstStyle>
          <a:p>
            <a:pPr>
              <a:spcAft>
                <a:spcPts val="1200"/>
              </a:spcAft>
            </a:pPr>
            <a:r>
              <a:rPr lang="en-GB" sz="11500" dirty="0">
                <a:solidFill>
                  <a:srgbClr val="002952"/>
                </a:solidFill>
                <a:latin typeface="Calibri"/>
                <a:cs typeface="Calibri"/>
              </a:rPr>
              <a:t>Pt.2</a:t>
            </a:r>
          </a:p>
          <a:p>
            <a:pPr>
              <a:spcAft>
                <a:spcPts val="1200"/>
              </a:spcAft>
            </a:pPr>
            <a:r>
              <a:rPr lang="en-GB" sz="11500" dirty="0">
                <a:solidFill>
                  <a:srgbClr val="002952"/>
                </a:solidFill>
                <a:latin typeface="Calibri"/>
                <a:cs typeface="Calibri"/>
              </a:rPr>
              <a:t>Energy Transition </a:t>
            </a:r>
          </a:p>
          <a:p>
            <a:r>
              <a:rPr lang="en-GB" sz="8800" dirty="0">
                <a:solidFill>
                  <a:schemeClr val="bg1"/>
                </a:solidFill>
                <a:latin typeface="Calibri" panose="020F0502020204030204" pitchFamily="34" charset="0"/>
                <a:cs typeface="Calibri" panose="020F0502020204030204" pitchFamily="34" charset="0"/>
              </a:rPr>
              <a:t>Systems Analysis</a:t>
            </a:r>
          </a:p>
          <a:p>
            <a:endParaRPr lang="en-GB" sz="8800" dirty="0">
              <a:solidFill>
                <a:schemeClr val="bg1"/>
              </a:solidFill>
              <a:latin typeface="Calibri" panose="020F0502020204030204" pitchFamily="34" charset="0"/>
              <a:cs typeface="Calibri" panose="020F0502020204030204" pitchFamily="34" charset="0"/>
            </a:endParaRPr>
          </a:p>
          <a:p>
            <a:r>
              <a:rPr lang="en-GB" sz="6000" b="0" i="1" dirty="0">
                <a:solidFill>
                  <a:schemeClr val="bg1"/>
                </a:solidFill>
                <a:latin typeface="Calibri" panose="020F0502020204030204" pitchFamily="34" charset="0"/>
                <a:cs typeface="Calibri" panose="020F0502020204030204" pitchFamily="34" charset="0"/>
              </a:rPr>
              <a:t>Moving from the trilemma to the  donut</a:t>
            </a:r>
          </a:p>
          <a:p>
            <a:endParaRPr lang="en-GB" sz="6000" b="0" i="1" dirty="0">
              <a:solidFill>
                <a:schemeClr val="bg1"/>
              </a:solidFill>
              <a:latin typeface="Calibri" panose="020F0502020204030204" pitchFamily="34" charset="0"/>
              <a:cs typeface="Calibri" panose="020F0502020204030204" pitchFamily="34" charset="0"/>
            </a:endParaRPr>
          </a:p>
          <a:p>
            <a:r>
              <a:rPr lang="en-GB" sz="6000" b="0" dirty="0">
                <a:solidFill>
                  <a:schemeClr val="bg1"/>
                </a:solidFill>
                <a:latin typeface="Calibri" panose="020F0502020204030204" pitchFamily="34" charset="0"/>
                <a:cs typeface="Calibri" panose="020F0502020204030204" pitchFamily="34" charset="0"/>
              </a:rPr>
              <a:t>[a work in progress!]</a:t>
            </a:r>
          </a:p>
        </p:txBody>
      </p:sp>
      <p:pic>
        <p:nvPicPr>
          <p:cNvPr id="3" name="Picture 2" descr="A blue and white background with a blue and white background&#10;&#10;Description automatically generated with medium confidence">
            <a:extLst>
              <a:ext uri="{FF2B5EF4-FFF2-40B4-BE49-F238E27FC236}">
                <a16:creationId xmlns:a16="http://schemas.microsoft.com/office/drawing/2014/main" id="{2820968A-266A-7091-C27A-445F52319846}"/>
              </a:ext>
            </a:extLst>
          </p:cNvPr>
          <p:cNvPicPr>
            <a:picLocks noChangeAspect="1"/>
          </p:cNvPicPr>
          <p:nvPr/>
        </p:nvPicPr>
        <p:blipFill rotWithShape="1">
          <a:blip r:embed="rId2">
            <a:extLst>
              <a:ext uri="{28A0092B-C50C-407E-A947-70E740481C1C}">
                <a14:useLocalDpi xmlns:a14="http://schemas.microsoft.com/office/drawing/2010/main" val="0"/>
              </a:ext>
            </a:extLst>
          </a:blip>
          <a:srcRect r="54949"/>
          <a:stretch/>
        </p:blipFill>
        <p:spPr>
          <a:xfrm>
            <a:off x="11342765" y="20170"/>
            <a:ext cx="11015724" cy="13716000"/>
          </a:xfrm>
          <a:prstGeom prst="rect">
            <a:avLst/>
          </a:prstGeom>
        </p:spPr>
      </p:pic>
      <p:pic>
        <p:nvPicPr>
          <p:cNvPr id="4" name="Picture 3" descr="A blue and white background with a blue and white background&#10;&#10;Description automatically generated with medium confidence">
            <a:extLst>
              <a:ext uri="{FF2B5EF4-FFF2-40B4-BE49-F238E27FC236}">
                <a16:creationId xmlns:a16="http://schemas.microsoft.com/office/drawing/2014/main" id="{8DB21DA9-CA6A-F0E0-C656-BC8AA0C4641F}"/>
              </a:ext>
            </a:extLst>
          </p:cNvPr>
          <p:cNvPicPr>
            <a:picLocks noChangeAspect="1"/>
          </p:cNvPicPr>
          <p:nvPr/>
        </p:nvPicPr>
        <p:blipFill rotWithShape="1">
          <a:blip r:embed="rId2">
            <a:extLst>
              <a:ext uri="{28A0092B-C50C-407E-A947-70E740481C1C}">
                <a14:useLocalDpi xmlns:a14="http://schemas.microsoft.com/office/drawing/2010/main" val="0"/>
              </a:ext>
            </a:extLst>
          </a:blip>
          <a:srcRect l="76243" t="74413" r="5881" b="12495"/>
          <a:stretch/>
        </p:blipFill>
        <p:spPr>
          <a:xfrm>
            <a:off x="700548" y="1009321"/>
            <a:ext cx="6911214" cy="2839451"/>
          </a:xfrm>
          <a:prstGeom prst="rect">
            <a:avLst/>
          </a:prstGeom>
        </p:spPr>
      </p:pic>
      <p:pic>
        <p:nvPicPr>
          <p:cNvPr id="5" name="Picture 4" descr="A blue and white background with a blue and white background&#10;&#10;Description automatically generated with medium confidence">
            <a:extLst>
              <a:ext uri="{FF2B5EF4-FFF2-40B4-BE49-F238E27FC236}">
                <a16:creationId xmlns:a16="http://schemas.microsoft.com/office/drawing/2014/main" id="{7FFFC48E-2B16-BB96-768F-8A69655DFC8D}"/>
              </a:ext>
            </a:extLst>
          </p:cNvPr>
          <p:cNvPicPr>
            <a:picLocks noChangeAspect="1"/>
          </p:cNvPicPr>
          <p:nvPr/>
        </p:nvPicPr>
        <p:blipFill rotWithShape="1">
          <a:blip r:embed="rId2">
            <a:extLst>
              <a:ext uri="{28A0092B-C50C-407E-A947-70E740481C1C}">
                <a14:useLocalDpi xmlns:a14="http://schemas.microsoft.com/office/drawing/2010/main" val="0"/>
              </a:ext>
            </a:extLst>
          </a:blip>
          <a:srcRect r="54949"/>
          <a:stretch/>
        </p:blipFill>
        <p:spPr>
          <a:xfrm>
            <a:off x="13402242" y="40339"/>
            <a:ext cx="11015724" cy="13716000"/>
          </a:xfrm>
          <a:prstGeom prst="rect">
            <a:avLst/>
          </a:prstGeom>
        </p:spPr>
      </p:pic>
      <p:sp>
        <p:nvSpPr>
          <p:cNvPr id="7" name="Rectangle 6">
            <a:extLst>
              <a:ext uri="{FF2B5EF4-FFF2-40B4-BE49-F238E27FC236}">
                <a16:creationId xmlns:a16="http://schemas.microsoft.com/office/drawing/2014/main" id="{11D8619D-B9BF-C43B-BFFA-AE8BA47844A5}"/>
              </a:ext>
            </a:extLst>
          </p:cNvPr>
          <p:cNvSpPr/>
          <p:nvPr/>
        </p:nvSpPr>
        <p:spPr>
          <a:xfrm>
            <a:off x="11960352" y="-20168"/>
            <a:ext cx="12457614" cy="13776507"/>
          </a:xfrm>
          <a:prstGeom prst="rect">
            <a:avLst/>
          </a:prstGeom>
          <a:solidFill>
            <a:srgbClr val="B6005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Isosceles Triangle 7">
            <a:extLst>
              <a:ext uri="{FF2B5EF4-FFF2-40B4-BE49-F238E27FC236}">
                <a16:creationId xmlns:a16="http://schemas.microsoft.com/office/drawing/2014/main" id="{141012B6-5173-39B3-97F4-3B83D87563C8}"/>
              </a:ext>
            </a:extLst>
          </p:cNvPr>
          <p:cNvSpPr/>
          <p:nvPr/>
        </p:nvSpPr>
        <p:spPr>
          <a:xfrm>
            <a:off x="12794843" y="7642100"/>
            <a:ext cx="6744120" cy="5208599"/>
          </a:xfrm>
          <a:prstGeom prst="triangle">
            <a:avLst/>
          </a:prstGeom>
          <a:solidFill>
            <a:srgbClr val="00295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Circle: Hollow 8">
            <a:extLst>
              <a:ext uri="{FF2B5EF4-FFF2-40B4-BE49-F238E27FC236}">
                <a16:creationId xmlns:a16="http://schemas.microsoft.com/office/drawing/2014/main" id="{7BF01508-7377-EB37-4783-DD2D976EBAC2}"/>
              </a:ext>
            </a:extLst>
          </p:cNvPr>
          <p:cNvSpPr/>
          <p:nvPr/>
        </p:nvSpPr>
        <p:spPr>
          <a:xfrm>
            <a:off x="16737132" y="817701"/>
            <a:ext cx="6364224" cy="6342173"/>
          </a:xfrm>
          <a:prstGeom prst="donut">
            <a:avLst>
              <a:gd name="adj" fmla="val 30782"/>
            </a:avLst>
          </a:prstGeom>
          <a:solidFill>
            <a:srgbClr val="1EB9D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15386718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of report - Replace Here">
            <a:extLst>
              <a:ext uri="{FF2B5EF4-FFF2-40B4-BE49-F238E27FC236}">
                <a16:creationId xmlns:a16="http://schemas.microsoft.com/office/drawing/2014/main" id="{AA0CDC6E-6BF9-6EB1-A55F-5444B7807931}"/>
              </a:ext>
            </a:extLst>
          </p:cNvPr>
          <p:cNvSpPr txBox="1"/>
          <p:nvPr/>
        </p:nvSpPr>
        <p:spPr>
          <a:xfrm>
            <a:off x="1218964" y="1490171"/>
            <a:ext cx="4482189" cy="12130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panose="020F0502020204030204" pitchFamily="34" charset="0"/>
                <a:cs typeface="Calibri" panose="020F0502020204030204" pitchFamily="34" charset="0"/>
              </a:rPr>
              <a:t>Contents </a:t>
            </a:r>
          </a:p>
        </p:txBody>
      </p:sp>
      <p:sp>
        <p:nvSpPr>
          <p:cNvPr id="6"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5BDB37A9-187F-4FFB-A216-3275D10B8F88}"/>
              </a:ext>
            </a:extLst>
          </p:cNvPr>
          <p:cNvSpPr txBox="1"/>
          <p:nvPr/>
        </p:nvSpPr>
        <p:spPr>
          <a:xfrm>
            <a:off x="1268824" y="4033956"/>
            <a:ext cx="20846557" cy="703763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t">
            <a:noAutofit/>
          </a:bodyPr>
          <a:lstStyle/>
          <a:p>
            <a:pPr marL="571500" indent="-571500"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panose="020F0502020204030204" pitchFamily="34" charset="0"/>
                <a:cs typeface="Calibri" panose="020F0502020204030204" pitchFamily="34" charset="0"/>
              </a:rPr>
              <a:t>Brief background on NESC</a:t>
            </a:r>
          </a:p>
          <a:p>
            <a:pPr algn="l">
              <a:spcAft>
                <a:spcPts val="1200"/>
              </a:spcAft>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panose="020F0502020204030204" pitchFamily="34" charset="0"/>
                <a:cs typeface="Calibri" panose="020F0502020204030204" pitchFamily="34" charset="0"/>
              </a:rPr>
              <a:t>Part 1: </a:t>
            </a:r>
          </a:p>
          <a:p>
            <a:pPr marL="571500" indent="-571500"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panose="020F0502020204030204" pitchFamily="34" charset="0"/>
                <a:cs typeface="Calibri" panose="020F0502020204030204" pitchFamily="34" charset="0"/>
              </a:rPr>
              <a:t>OECD study: Redesigning Ireland’s Transport for Net Zero</a:t>
            </a:r>
          </a:p>
          <a:p>
            <a:pPr marL="2068513" indent="-719138"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panose="020F0502020204030204" pitchFamily="34" charset="0"/>
                <a:cs typeface="Calibri" panose="020F0502020204030204" pitchFamily="34" charset="0"/>
              </a:rPr>
              <a:t>The report</a:t>
            </a:r>
          </a:p>
          <a:p>
            <a:pPr marL="2068513" indent="-719138"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panose="020F0502020204030204" pitchFamily="34" charset="0"/>
                <a:cs typeface="Calibri" panose="020F0502020204030204" pitchFamily="34" charset="0"/>
              </a:rPr>
              <a:t>Methodology &amp; tools</a:t>
            </a:r>
          </a:p>
          <a:p>
            <a:pPr marL="2068513" indent="-719138"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panose="020F0502020204030204" pitchFamily="34" charset="0"/>
                <a:cs typeface="Calibri" panose="020F0502020204030204" pitchFamily="34" charset="0"/>
              </a:rPr>
              <a:t>The result</a:t>
            </a:r>
          </a:p>
          <a:p>
            <a:pPr algn="l">
              <a:spcAft>
                <a:spcPts val="1200"/>
              </a:spcAft>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panose="020F0502020204030204" pitchFamily="34" charset="0"/>
                <a:cs typeface="Calibri" panose="020F0502020204030204" pitchFamily="34" charset="0"/>
              </a:rPr>
              <a:t>Part 2:</a:t>
            </a:r>
          </a:p>
          <a:p>
            <a:pPr marL="571500" indent="-571500"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panose="020F0502020204030204" pitchFamily="34" charset="0"/>
                <a:cs typeface="Calibri" panose="020F0502020204030204" pitchFamily="34" charset="0"/>
              </a:rPr>
              <a:t>NESC Energy System study</a:t>
            </a:r>
          </a:p>
          <a:p>
            <a:pPr marL="2070100" indent="-722313"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sz="44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732454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F5DA4660-FDDF-2198-6373-B93B829204FD}"/>
              </a:ext>
            </a:extLst>
          </p:cNvPr>
          <p:cNvSpPr txBox="1"/>
          <p:nvPr/>
        </p:nvSpPr>
        <p:spPr>
          <a:xfrm>
            <a:off x="1218964" y="1490171"/>
            <a:ext cx="4237442" cy="12130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panose="020F0502020204030204" pitchFamily="34" charset="0"/>
                <a:cs typeface="Calibri" panose="020F0502020204030204" pitchFamily="34" charset="0"/>
              </a:rPr>
              <a:t>Contents</a:t>
            </a:r>
            <a:endParaRPr sz="8800" b="1" dirty="0">
              <a:solidFill>
                <a:srgbClr val="002952"/>
              </a:solidFill>
              <a:latin typeface="Calibri" panose="020F0502020204030204" pitchFamily="34" charset="0"/>
              <a:cs typeface="Calibri" panose="020F0502020204030204" pitchFamily="34" charset="0"/>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2A732009-2855-9C9E-CA1B-829E287BB4C5}"/>
              </a:ext>
            </a:extLst>
          </p:cNvPr>
          <p:cNvSpPr txBox="1"/>
          <p:nvPr/>
        </p:nvSpPr>
        <p:spPr>
          <a:xfrm>
            <a:off x="1218964" y="3626865"/>
            <a:ext cx="18952700" cy="859896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t">
            <a:noAutofit/>
          </a:bodyPr>
          <a:lstStyle/>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Scope/Aims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Envision: Developing an energy donut</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Envision: Stakeholder feedback</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Understand: Using the donut to map policy</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Understand: Causal Loop Diagrams and stakeholder feedback</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Prioritise: Identifying leverage points and redesign systems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dirty="0">
              <a:solidFill>
                <a:schemeClr val="bg1">
                  <a:lumMod val="50000"/>
                </a:schemeClr>
              </a:solidFill>
            </a:endParaRPr>
          </a:p>
        </p:txBody>
      </p:sp>
    </p:spTree>
    <p:extLst>
      <p:ext uri="{BB962C8B-B14F-4D97-AF65-F5344CB8AC3E}">
        <p14:creationId xmlns:p14="http://schemas.microsoft.com/office/powerpoint/2010/main" val="21753718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75DB7-8C02-F911-D417-05A9F4AB5449}"/>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D917B7C8-1ECA-0D6F-9E16-1AEA951ABF5D}"/>
              </a:ext>
            </a:extLst>
          </p:cNvPr>
          <p:cNvSpPr txBox="1"/>
          <p:nvPr/>
        </p:nvSpPr>
        <p:spPr>
          <a:xfrm>
            <a:off x="1218964" y="1490171"/>
            <a:ext cx="16691172" cy="12130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panose="020F0502020204030204" pitchFamily="34" charset="0"/>
                <a:cs typeface="Calibri" panose="020F0502020204030204" pitchFamily="34" charset="0"/>
              </a:rPr>
              <a:t>Energy Systems Report: Scope/Aims</a:t>
            </a:r>
            <a:endParaRPr sz="8800" b="1" dirty="0">
              <a:solidFill>
                <a:srgbClr val="002952"/>
              </a:solidFill>
              <a:latin typeface="Calibri" panose="020F0502020204030204" pitchFamily="34" charset="0"/>
              <a:cs typeface="Calibri" panose="020F0502020204030204" pitchFamily="34" charset="0"/>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B5799AE0-3EFB-0503-FDF3-0BB09AC80910}"/>
              </a:ext>
            </a:extLst>
          </p:cNvPr>
          <p:cNvSpPr txBox="1"/>
          <p:nvPr/>
        </p:nvSpPr>
        <p:spPr>
          <a:xfrm>
            <a:off x="1218964" y="3626865"/>
            <a:ext cx="18952700" cy="859896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t">
            <a:noAutofit/>
          </a:bodyPr>
          <a:lstStyle/>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Addressing heat and electricity together</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A</a:t>
            </a:r>
            <a:r>
              <a:rPr lang="en-GB" sz="4400" dirty="0">
                <a:solidFill>
                  <a:schemeClr val="bg1">
                    <a:lumMod val="50000"/>
                  </a:schemeClr>
                </a:solidFill>
                <a:latin typeface="Calibri"/>
                <a:cs typeface="Calibri"/>
              </a:rPr>
              <a:t> lot happening across the sector but lack of a shared understanding therefore risks of incoherence</a:t>
            </a:r>
            <a:endParaRPr lang="en-GB" dirty="0">
              <a:solidFill>
                <a:schemeClr val="bg1">
                  <a:lumMod val="50000"/>
                </a:schemeClr>
              </a:solidFill>
            </a:endParaRPr>
          </a:p>
          <a:p>
            <a:pPr marL="1830388" lvl="3" indent="-571500" algn="l">
              <a:spcAft>
                <a:spcPts val="1800"/>
              </a:spcAft>
              <a:buFont typeface="Wingdings" panose="05000000000000000000" pitchFamily="2" charset="2"/>
              <a:buChar char="Ø"/>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cs typeface="Calibri"/>
              </a:rPr>
              <a:t>Develop a coherent accessible narrative on transition across the energy sector </a:t>
            </a:r>
            <a:endParaRPr lang="en-GB" dirty="0">
              <a:solidFill>
                <a:schemeClr val="bg1">
                  <a:lumMod val="50000"/>
                </a:schemeClr>
              </a:solidFill>
            </a:endParaRP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cs typeface="Calibri"/>
              </a:rPr>
              <a:t>Identify fundamental drivers and constraints to transition. Take a systems approach to identifying leverage points to accelerate progress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cs typeface="Calibri"/>
              </a:rPr>
              <a:t>Develop advice for government on a coherent strategy for the sector</a:t>
            </a:r>
            <a:endParaRPr lang="en-GB" dirty="0">
              <a:solidFill>
                <a:schemeClr val="bg1">
                  <a:lumMod val="50000"/>
                </a:schemeClr>
              </a:solidFill>
            </a:endParaRPr>
          </a:p>
        </p:txBody>
      </p:sp>
    </p:spTree>
    <p:extLst>
      <p:ext uri="{BB962C8B-B14F-4D97-AF65-F5344CB8AC3E}">
        <p14:creationId xmlns:p14="http://schemas.microsoft.com/office/powerpoint/2010/main" val="138037361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2896C-876D-27F6-230E-8816D4340CC4}"/>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E65FBC5E-2861-77FE-B321-8EFC41E7EAA1}"/>
              </a:ext>
            </a:extLst>
          </p:cNvPr>
          <p:cNvSpPr txBox="1"/>
          <p:nvPr/>
        </p:nvSpPr>
        <p:spPr>
          <a:xfrm>
            <a:off x="1218964" y="1490171"/>
            <a:ext cx="17540827" cy="12130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panose="020F0502020204030204" pitchFamily="34" charset="0"/>
                <a:cs typeface="Calibri" panose="020F0502020204030204" pitchFamily="34" charset="0"/>
              </a:rPr>
              <a:t>Envision: Developing an Energy Donut</a:t>
            </a:r>
            <a:endParaRPr sz="8800" b="1" dirty="0">
              <a:solidFill>
                <a:srgbClr val="002952"/>
              </a:solidFill>
              <a:latin typeface="Calibri" panose="020F0502020204030204" pitchFamily="34" charset="0"/>
              <a:cs typeface="Calibri" panose="020F0502020204030204" pitchFamily="34" charset="0"/>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F10F5A93-EC88-D456-F5BD-1DEDF3EEBECD}"/>
              </a:ext>
            </a:extLst>
          </p:cNvPr>
          <p:cNvSpPr txBox="1"/>
          <p:nvPr/>
        </p:nvSpPr>
        <p:spPr>
          <a:xfrm>
            <a:off x="1218964" y="4603689"/>
            <a:ext cx="10973035" cy="859896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t">
            <a:noAutofit/>
          </a:bodyPr>
          <a:lstStyle/>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The energy trilemma, of sustainability, affordability and security, doesn’t capture the complexity</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Doughnut economic concept summarises more completely the complex demands we face in society</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It also suggests a solution space</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b="1" dirty="0">
                <a:solidFill>
                  <a:schemeClr val="bg1">
                    <a:lumMod val="50000"/>
                  </a:schemeClr>
                </a:solidFill>
                <a:latin typeface="Calibri"/>
                <a:ea typeface="+mn-lt"/>
                <a:cs typeface="Calibri"/>
              </a:rPr>
              <a:t>But</a:t>
            </a:r>
            <a:r>
              <a:rPr lang="en-GB" sz="4400" dirty="0">
                <a:solidFill>
                  <a:schemeClr val="bg1">
                    <a:lumMod val="50000"/>
                  </a:schemeClr>
                </a:solidFill>
                <a:latin typeface="Calibri"/>
                <a:ea typeface="+mn-lt"/>
                <a:cs typeface="Calibri"/>
              </a:rPr>
              <a:t> is not directly applicable to sectors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dirty="0">
              <a:solidFill>
                <a:schemeClr val="bg1">
                  <a:lumMod val="50000"/>
                </a:schemeClr>
              </a:solidFill>
            </a:endParaRPr>
          </a:p>
        </p:txBody>
      </p:sp>
      <p:pic>
        <p:nvPicPr>
          <p:cNvPr id="4" name="Google Shape;191;p31">
            <a:extLst>
              <a:ext uri="{FF2B5EF4-FFF2-40B4-BE49-F238E27FC236}">
                <a16:creationId xmlns:a16="http://schemas.microsoft.com/office/drawing/2014/main" id="{EB419B3E-A1A4-C191-2E14-BEEB82D24FE2}"/>
              </a:ext>
            </a:extLst>
          </p:cNvPr>
          <p:cNvPicPr preferRelativeResize="0"/>
          <p:nvPr/>
        </p:nvPicPr>
        <p:blipFill rotWithShape="1">
          <a:blip r:embed="rId3">
            <a:alphaModFix/>
          </a:blip>
          <a:srcRect l="11800" t="10999" r="10339" b="10966"/>
          <a:stretch/>
        </p:blipFill>
        <p:spPr>
          <a:xfrm>
            <a:off x="13738612" y="2558881"/>
            <a:ext cx="10042358" cy="9328319"/>
          </a:xfrm>
          <a:prstGeom prst="rect">
            <a:avLst/>
          </a:prstGeom>
          <a:noFill/>
          <a:ln>
            <a:noFill/>
          </a:ln>
        </p:spPr>
      </p:pic>
    </p:spTree>
    <p:extLst>
      <p:ext uri="{BB962C8B-B14F-4D97-AF65-F5344CB8AC3E}">
        <p14:creationId xmlns:p14="http://schemas.microsoft.com/office/powerpoint/2010/main" val="343905534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45FB7-93AB-F7F2-353A-D4F581ED95AB}"/>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66011AD8-CC15-FF42-E8FE-8D44ED9E18B4}"/>
              </a:ext>
            </a:extLst>
          </p:cNvPr>
          <p:cNvSpPr txBox="1"/>
          <p:nvPr/>
        </p:nvSpPr>
        <p:spPr>
          <a:xfrm>
            <a:off x="14128282" y="892615"/>
            <a:ext cx="9212981" cy="22964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pPr marL="0" marR="0" lvl="0" indent="0" algn="r" defTabSz="2438338" rtl="0" eaLnBrk="1" fontAlgn="auto" latinLnBrk="0" hangingPunct="0">
              <a:lnSpc>
                <a:spcPct val="80000"/>
              </a:lnSpc>
              <a:spcBef>
                <a:spcPts val="0"/>
              </a:spcBef>
              <a:spcAft>
                <a:spcPts val="0"/>
              </a:spcAft>
              <a:buClrTx/>
              <a:buSzTx/>
              <a:buFontTx/>
              <a:buNone/>
              <a:tabLst/>
              <a:defRPr/>
            </a:pPr>
            <a:r>
              <a:rPr kumimoji="0" lang="en-GB" sz="8800" b="1" i="0" u="none" strike="noStrike" kern="0" cap="none" spc="-79" normalizeH="0" baseline="0" noProof="0" dirty="0">
                <a:ln>
                  <a:noFill/>
                </a:ln>
                <a:solidFill>
                  <a:srgbClr val="002952"/>
                </a:solidFill>
                <a:effectLst/>
                <a:uLnTx/>
                <a:uFillTx/>
                <a:latin typeface="Calibri" panose="020F0502020204030204" pitchFamily="34" charset="0"/>
                <a:cs typeface="Calibri" panose="020F0502020204030204" pitchFamily="34" charset="0"/>
                <a:sym typeface="MADE Evolve Sans Medium"/>
              </a:rPr>
              <a:t>Envision: energy donut</a:t>
            </a:r>
            <a:endParaRPr kumimoji="0" sz="8800" b="1" i="0" u="none" strike="noStrike" kern="0" cap="none" spc="-79" normalizeH="0" baseline="0" noProof="0" dirty="0">
              <a:ln>
                <a:noFill/>
              </a:ln>
              <a:solidFill>
                <a:srgbClr val="002952"/>
              </a:solidFill>
              <a:effectLst/>
              <a:uLnTx/>
              <a:uFillTx/>
              <a:latin typeface="Calibri" panose="020F0502020204030204" pitchFamily="34" charset="0"/>
              <a:cs typeface="Calibri" panose="020F0502020204030204" pitchFamily="34" charset="0"/>
              <a:sym typeface="MADE Evolve Sans Medium"/>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F93E3367-2D9C-1445-C5DA-1417217BD9B5}"/>
              </a:ext>
            </a:extLst>
          </p:cNvPr>
          <p:cNvSpPr txBox="1"/>
          <p:nvPr/>
        </p:nvSpPr>
        <p:spPr>
          <a:xfrm>
            <a:off x="13234501" y="3582649"/>
            <a:ext cx="10973035" cy="8258169"/>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t">
            <a:noAutofit/>
          </a:bodyPr>
          <a:lstStyle/>
          <a:p>
            <a:pPr marL="571500" marR="0" lvl="0" indent="-571500" algn="l" defTabSz="2438338" rtl="0" eaLnBrk="1" fontAlgn="auto" latinLnBrk="0" hangingPunct="0">
              <a:lnSpc>
                <a:spcPct val="100000"/>
              </a:lnSpc>
              <a:spcBef>
                <a:spcPts val="0"/>
              </a:spcBef>
              <a:spcAft>
                <a:spcPts val="1800"/>
              </a:spcAft>
              <a:buClrTx/>
              <a:buSzTx/>
              <a:buFont typeface="Arial" panose="020B0604020202020204" pitchFamily="34" charset="0"/>
              <a:buChar char="•"/>
              <a:tabLst/>
              <a:defRPr>
                <a:solidFill>
                  <a:srgbClr val="929292"/>
                </a:solidFill>
                <a:latin typeface="MADE Evolve Sans"/>
                <a:ea typeface="MADE Evolve Sans"/>
                <a:cs typeface="MADE Evolve Sans"/>
                <a:sym typeface="MADE Evolve Sans"/>
              </a:defRPr>
            </a:pPr>
            <a:r>
              <a:rPr kumimoji="0" lang="en-GB" sz="4400" b="0" i="0" u="none" strike="noStrike" kern="0" cap="none" spc="0" normalizeH="0" baseline="0" noProof="0" dirty="0">
                <a:ln>
                  <a:noFill/>
                </a:ln>
                <a:solidFill>
                  <a:srgbClr val="FFFFFF">
                    <a:lumMod val="50000"/>
                  </a:srgbClr>
                </a:solidFill>
                <a:effectLst/>
                <a:uLnTx/>
                <a:uFillTx/>
                <a:latin typeface="Calibri"/>
                <a:ea typeface="+mn-lt"/>
                <a:cs typeface="Calibri"/>
                <a:sym typeface="MADE Evolve Sans"/>
              </a:rPr>
              <a:t>Derived from the original doughnut</a:t>
            </a:r>
          </a:p>
          <a:p>
            <a:pPr marL="2246313" marR="0" lvl="1" indent="-722313" algn="l" defTabSz="2438338" rtl="0" eaLnBrk="1" fontAlgn="auto" latinLnBrk="0" hangingPunct="0">
              <a:lnSpc>
                <a:spcPct val="100000"/>
              </a:lnSpc>
              <a:spcBef>
                <a:spcPts val="0"/>
              </a:spcBef>
              <a:spcAft>
                <a:spcPts val="1800"/>
              </a:spcAft>
              <a:buClrTx/>
              <a:buSzTx/>
              <a:buFont typeface="Wingdings" panose="05000000000000000000" pitchFamily="2" charset="2"/>
              <a:buChar char="Ø"/>
              <a:tabLst/>
              <a:defRPr>
                <a:solidFill>
                  <a:srgbClr val="929292"/>
                </a:solidFill>
                <a:latin typeface="MADE Evolve Sans"/>
                <a:ea typeface="MADE Evolve Sans"/>
                <a:cs typeface="MADE Evolve Sans"/>
                <a:sym typeface="MADE Evolve Sans"/>
              </a:defRPr>
            </a:pPr>
            <a:r>
              <a:rPr kumimoji="0" lang="en-GB" sz="4400" b="0" i="0" u="none" strike="noStrike" kern="0" cap="none" spc="0" normalizeH="0" baseline="0" noProof="0" dirty="0">
                <a:ln>
                  <a:noFill/>
                </a:ln>
                <a:solidFill>
                  <a:srgbClr val="FFFFFF">
                    <a:lumMod val="50000"/>
                  </a:srgbClr>
                </a:solidFill>
                <a:effectLst/>
                <a:uLnTx/>
                <a:uFillTx/>
                <a:latin typeface="Calibri"/>
                <a:ea typeface="+mn-lt"/>
                <a:cs typeface="Calibri"/>
                <a:sym typeface="MADE Evolve Sans"/>
              </a:rPr>
              <a:t>The features of energy that support the social foundation, and the ecological ceilings relevant to energy</a:t>
            </a:r>
          </a:p>
          <a:p>
            <a:pPr marL="571500" marR="0" lvl="0" indent="-571500" algn="l" defTabSz="2438338" rtl="0" eaLnBrk="1" fontAlgn="auto" latinLnBrk="0" hangingPunct="0">
              <a:lnSpc>
                <a:spcPct val="100000"/>
              </a:lnSpc>
              <a:spcBef>
                <a:spcPts val="0"/>
              </a:spcBef>
              <a:spcAft>
                <a:spcPts val="1800"/>
              </a:spcAft>
              <a:buClrTx/>
              <a:buSzTx/>
              <a:buFont typeface="Arial" panose="020B0604020202020204" pitchFamily="34" charset="0"/>
              <a:buChar char="•"/>
              <a:tabLst/>
              <a:defRPr>
                <a:solidFill>
                  <a:srgbClr val="929292"/>
                </a:solidFill>
                <a:latin typeface="MADE Evolve Sans"/>
                <a:ea typeface="MADE Evolve Sans"/>
                <a:cs typeface="MADE Evolve Sans"/>
                <a:sym typeface="MADE Evolve Sans"/>
              </a:defRPr>
            </a:pPr>
            <a:r>
              <a:rPr lang="en-GB" sz="4400" dirty="0">
                <a:solidFill>
                  <a:srgbClr val="FFFFFF">
                    <a:lumMod val="50000"/>
                  </a:srgbClr>
                </a:solidFill>
                <a:latin typeface="Calibri"/>
                <a:ea typeface="+mn-lt"/>
                <a:cs typeface="Calibri"/>
                <a:sym typeface="MADE Evolve Sans"/>
              </a:rPr>
              <a:t>Captures m</a:t>
            </a:r>
            <a:r>
              <a:rPr kumimoji="0" lang="en-GB" sz="4400" b="0" i="0" u="none" strike="noStrike" kern="0" cap="none" spc="0" normalizeH="0" baseline="0" noProof="0" dirty="0" err="1">
                <a:ln>
                  <a:noFill/>
                </a:ln>
                <a:solidFill>
                  <a:srgbClr val="FFFFFF">
                    <a:lumMod val="50000"/>
                  </a:srgbClr>
                </a:solidFill>
                <a:effectLst/>
                <a:uLnTx/>
                <a:uFillTx/>
                <a:latin typeface="Calibri"/>
                <a:ea typeface="+mn-lt"/>
                <a:cs typeface="Calibri"/>
                <a:sym typeface="MADE Evolve Sans"/>
              </a:rPr>
              <a:t>ulti</a:t>
            </a:r>
            <a:r>
              <a:rPr kumimoji="0" lang="en-GB" sz="4400" b="0" i="0" u="none" strike="noStrike" kern="0" cap="none" spc="0" normalizeH="0" baseline="0" noProof="0" dirty="0">
                <a:ln>
                  <a:noFill/>
                </a:ln>
                <a:solidFill>
                  <a:srgbClr val="FFFFFF">
                    <a:lumMod val="50000"/>
                  </a:srgbClr>
                </a:solidFill>
                <a:effectLst/>
                <a:uLnTx/>
                <a:uFillTx/>
                <a:latin typeface="Calibri"/>
                <a:ea typeface="+mn-lt"/>
                <a:cs typeface="Calibri"/>
                <a:sym typeface="MADE Evolve Sans"/>
              </a:rPr>
              <a:t>-faceted challenges to energy</a:t>
            </a:r>
          </a:p>
          <a:p>
            <a:pPr marL="571500" marR="0" lvl="0" indent="-571500" algn="l" defTabSz="2438338" rtl="0" eaLnBrk="1" fontAlgn="auto" latinLnBrk="0" hangingPunct="0">
              <a:lnSpc>
                <a:spcPct val="100000"/>
              </a:lnSpc>
              <a:spcBef>
                <a:spcPts val="0"/>
              </a:spcBef>
              <a:spcAft>
                <a:spcPts val="1800"/>
              </a:spcAft>
              <a:buClrTx/>
              <a:buSzTx/>
              <a:buFont typeface="Arial" panose="020B0604020202020204" pitchFamily="34" charset="0"/>
              <a:buChar char="•"/>
              <a:tabLst/>
              <a:defRPr>
                <a:solidFill>
                  <a:srgbClr val="929292"/>
                </a:solidFill>
                <a:latin typeface="MADE Evolve Sans"/>
                <a:ea typeface="MADE Evolve Sans"/>
                <a:cs typeface="MADE Evolve Sans"/>
                <a:sym typeface="MADE Evolve Sans"/>
              </a:defRPr>
            </a:pPr>
            <a:r>
              <a:rPr kumimoji="0" lang="en-GB" sz="4400" b="0" i="0" u="none" strike="noStrike" kern="0" cap="none" spc="0" normalizeH="0" baseline="0" noProof="0" dirty="0">
                <a:ln>
                  <a:noFill/>
                </a:ln>
                <a:solidFill>
                  <a:srgbClr val="FFFFFF">
                    <a:lumMod val="50000"/>
                  </a:srgbClr>
                </a:solidFill>
                <a:effectLst/>
                <a:uLnTx/>
                <a:uFillTx/>
                <a:latin typeface="Calibri"/>
                <a:ea typeface="+mn-lt"/>
                <a:cs typeface="Calibri"/>
                <a:sym typeface="MADE Evolve Sans"/>
              </a:rPr>
              <a:t>Domestic and international dimensions</a:t>
            </a:r>
          </a:p>
          <a:p>
            <a:pPr marR="0" lvl="0" algn="l" defTabSz="2438338" rtl="0" eaLnBrk="1" fontAlgn="auto" latinLnBrk="0" hangingPunct="0">
              <a:lnSpc>
                <a:spcPct val="100000"/>
              </a:lnSpc>
              <a:spcBef>
                <a:spcPts val="0"/>
              </a:spcBef>
              <a:spcAft>
                <a:spcPts val="1800"/>
              </a:spcAft>
              <a:buClrTx/>
              <a:buSzTx/>
              <a:tabLst/>
              <a:defRPr>
                <a:solidFill>
                  <a:srgbClr val="929292"/>
                </a:solidFill>
                <a:latin typeface="MADE Evolve Sans"/>
                <a:ea typeface="MADE Evolve Sans"/>
                <a:cs typeface="MADE Evolve Sans"/>
                <a:sym typeface="MADE Evolve Sans"/>
              </a:defRPr>
            </a:pPr>
            <a:r>
              <a:rPr lang="en-GB" sz="4400" b="1" dirty="0">
                <a:solidFill>
                  <a:schemeClr val="accent2">
                    <a:lumMod val="75000"/>
                  </a:schemeClr>
                </a:solidFill>
                <a:latin typeface="Calibri"/>
                <a:ea typeface="+mn-lt"/>
                <a:cs typeface="Calibri"/>
                <a:sym typeface="MADE Evolve Sans"/>
              </a:rPr>
              <a:t>Now exploring:</a:t>
            </a:r>
            <a:endParaRPr kumimoji="0" lang="en-GB" sz="4400" b="1" i="0" u="none" strike="noStrike" kern="0" cap="none" spc="0" normalizeH="0" baseline="0" noProof="0" dirty="0">
              <a:ln>
                <a:noFill/>
              </a:ln>
              <a:solidFill>
                <a:schemeClr val="accent2">
                  <a:lumMod val="75000"/>
                </a:schemeClr>
              </a:solidFill>
              <a:effectLst/>
              <a:uLnTx/>
              <a:uFillTx/>
              <a:latin typeface="Calibri"/>
              <a:ea typeface="+mn-lt"/>
              <a:cs typeface="Calibri"/>
              <a:sym typeface="MADE Evolve Sans"/>
            </a:endParaRPr>
          </a:p>
          <a:p>
            <a:pPr marL="571500" marR="0" lvl="0" indent="-571500" algn="l" defTabSz="2438338" rtl="0" eaLnBrk="1" fontAlgn="auto" latinLnBrk="0" hangingPunct="0">
              <a:lnSpc>
                <a:spcPct val="100000"/>
              </a:lnSpc>
              <a:spcBef>
                <a:spcPts val="0"/>
              </a:spcBef>
              <a:spcAft>
                <a:spcPts val="1800"/>
              </a:spcAft>
              <a:buClrTx/>
              <a:buSzTx/>
              <a:buFont typeface="Arial" panose="020B0604020202020204" pitchFamily="34" charset="0"/>
              <a:buChar char="•"/>
              <a:tabLst/>
              <a:defRPr>
                <a:solidFill>
                  <a:srgbClr val="929292"/>
                </a:solidFill>
                <a:latin typeface="MADE Evolve Sans"/>
                <a:ea typeface="MADE Evolve Sans"/>
                <a:cs typeface="MADE Evolve Sans"/>
                <a:sym typeface="MADE Evolve Sans"/>
              </a:defRPr>
            </a:pPr>
            <a:r>
              <a:rPr lang="en-GB" sz="4400" dirty="0">
                <a:solidFill>
                  <a:srgbClr val="FFFFFF">
                    <a:lumMod val="50000"/>
                  </a:srgbClr>
                </a:solidFill>
                <a:latin typeface="Calibri"/>
                <a:ea typeface="+mn-lt"/>
                <a:cs typeface="Calibri"/>
                <a:sym typeface="MADE Evolve Sans"/>
              </a:rPr>
              <a:t>Can we use this to assess progress?</a:t>
            </a:r>
          </a:p>
          <a:p>
            <a:pPr marL="571500" marR="0" lvl="0" indent="-571500" algn="l" defTabSz="2438338" rtl="0" eaLnBrk="1" fontAlgn="auto" latinLnBrk="0" hangingPunct="0">
              <a:lnSpc>
                <a:spcPct val="100000"/>
              </a:lnSpc>
              <a:spcBef>
                <a:spcPts val="0"/>
              </a:spcBef>
              <a:spcAft>
                <a:spcPts val="1800"/>
              </a:spcAft>
              <a:buClrTx/>
              <a:buSzTx/>
              <a:buFont typeface="Arial" panose="020B0604020202020204" pitchFamily="34" charset="0"/>
              <a:buChar char="•"/>
              <a:tabLst/>
              <a:defRPr>
                <a:solidFill>
                  <a:srgbClr val="929292"/>
                </a:solidFill>
                <a:latin typeface="MADE Evolve Sans"/>
                <a:ea typeface="MADE Evolve Sans"/>
                <a:cs typeface="MADE Evolve Sans"/>
                <a:sym typeface="MADE Evolve Sans"/>
              </a:defRPr>
            </a:pPr>
            <a:r>
              <a:rPr kumimoji="0" lang="en-GB" sz="4400" b="0" i="0" u="none" strike="noStrike" kern="0" cap="none" spc="0" normalizeH="0" baseline="0" noProof="0" dirty="0">
                <a:ln>
                  <a:noFill/>
                </a:ln>
                <a:solidFill>
                  <a:srgbClr val="FFFFFF">
                    <a:lumMod val="50000"/>
                  </a:srgbClr>
                </a:solidFill>
                <a:effectLst/>
                <a:uLnTx/>
                <a:uFillTx/>
                <a:latin typeface="Calibri"/>
                <a:ea typeface="+mn-lt"/>
                <a:cs typeface="Calibri"/>
                <a:sym typeface="MADE Evolve Sans"/>
              </a:rPr>
              <a:t>Can we use this to </a:t>
            </a:r>
            <a:r>
              <a:rPr lang="en-GB" sz="4400" dirty="0">
                <a:solidFill>
                  <a:srgbClr val="FFFFFF">
                    <a:lumMod val="50000"/>
                  </a:srgbClr>
                </a:solidFill>
                <a:latin typeface="Calibri"/>
                <a:ea typeface="+mn-lt"/>
                <a:cs typeface="Calibri"/>
                <a:sym typeface="MADE Evolve Sans"/>
              </a:rPr>
              <a:t>aid decision making?</a:t>
            </a:r>
            <a:endParaRPr kumimoji="0" lang="en-GB" sz="4400" b="0" i="0" u="none" strike="noStrike" kern="0" cap="none" spc="0" normalizeH="0" baseline="0" noProof="0" dirty="0">
              <a:ln>
                <a:noFill/>
              </a:ln>
              <a:solidFill>
                <a:srgbClr val="FFFFFF">
                  <a:lumMod val="50000"/>
                </a:srgbClr>
              </a:solidFill>
              <a:effectLst/>
              <a:uLnTx/>
              <a:uFillTx/>
              <a:latin typeface="Calibri"/>
              <a:ea typeface="+mn-lt"/>
              <a:cs typeface="Calibri"/>
              <a:sym typeface="MADE Evolve Sans"/>
            </a:endParaRPr>
          </a:p>
        </p:txBody>
      </p:sp>
      <p:pic>
        <p:nvPicPr>
          <p:cNvPr id="6" name="Picture 5" descr="A circular chart with different colored circles&#10;&#10;AI-generated content may be incorrect.">
            <a:extLst>
              <a:ext uri="{FF2B5EF4-FFF2-40B4-BE49-F238E27FC236}">
                <a16:creationId xmlns:a16="http://schemas.microsoft.com/office/drawing/2014/main" id="{6A45CA91-8493-13D0-12E0-EC2F5DCE93F9}"/>
              </a:ext>
            </a:extLst>
          </p:cNvPr>
          <p:cNvPicPr>
            <a:picLocks noChangeAspect="1"/>
          </p:cNvPicPr>
          <p:nvPr/>
        </p:nvPicPr>
        <p:blipFill>
          <a:blip r:embed="rId3">
            <a:extLst>
              <a:ext uri="{28A0092B-C50C-407E-A947-70E740481C1C}">
                <a14:useLocalDpi xmlns:a14="http://schemas.microsoft.com/office/drawing/2010/main" val="0"/>
              </a:ext>
            </a:extLst>
          </a:blip>
          <a:srcRect l="21974" r="21645"/>
          <a:stretch/>
        </p:blipFill>
        <p:spPr>
          <a:xfrm>
            <a:off x="1459596" y="1434302"/>
            <a:ext cx="10291391" cy="10266090"/>
          </a:xfrm>
          <a:prstGeom prst="rect">
            <a:avLst/>
          </a:prstGeom>
        </p:spPr>
      </p:pic>
    </p:spTree>
    <p:extLst>
      <p:ext uri="{BB962C8B-B14F-4D97-AF65-F5344CB8AC3E}">
        <p14:creationId xmlns:p14="http://schemas.microsoft.com/office/powerpoint/2010/main" val="414797875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42CAF-FF75-25F4-A187-DF0EE090453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4303DD6-728B-9E04-5710-D4D0581C8D55}"/>
              </a:ext>
            </a:extLst>
          </p:cNvPr>
          <p:cNvSpPr/>
          <p:nvPr/>
        </p:nvSpPr>
        <p:spPr>
          <a:xfrm>
            <a:off x="819150" y="12249150"/>
            <a:ext cx="2286000" cy="81915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152DDF40-FC35-3497-BA23-60EB5E948127}"/>
              </a:ext>
            </a:extLst>
          </p:cNvPr>
          <p:cNvSpPr txBox="1"/>
          <p:nvPr/>
        </p:nvSpPr>
        <p:spPr>
          <a:xfrm>
            <a:off x="819150" y="1650317"/>
            <a:ext cx="22698576" cy="68896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t">
            <a:noAutofit/>
          </a:bodyPr>
          <a:lstStyle/>
          <a:p>
            <a:pPr algn="l">
              <a:spcAft>
                <a:spcPts val="1800"/>
              </a:spcAft>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 40 stakeholders in heat and electricity, facilitated by Prof. Birgit Kopainsky, University of Bergen</a:t>
            </a:r>
          </a:p>
        </p:txBody>
      </p:sp>
      <p:pic>
        <p:nvPicPr>
          <p:cNvPr id="7" name="Picture 2">
            <a:extLst>
              <a:ext uri="{FF2B5EF4-FFF2-40B4-BE49-F238E27FC236}">
                <a16:creationId xmlns:a16="http://schemas.microsoft.com/office/drawing/2014/main" id="{6BEAE16A-7573-1342-B8A1-DDB6E23FF5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 t="19141" r="-449" b="33695"/>
          <a:stretch/>
        </p:blipFill>
        <p:spPr bwMode="auto">
          <a:xfrm>
            <a:off x="2907092" y="9099078"/>
            <a:ext cx="18303990" cy="461571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of report - Replace Here">
            <a:extLst>
              <a:ext uri="{FF2B5EF4-FFF2-40B4-BE49-F238E27FC236}">
                <a16:creationId xmlns:a16="http://schemas.microsoft.com/office/drawing/2014/main" id="{C041CF7B-18A1-D653-F850-09D2C3D1DA11}"/>
              </a:ext>
            </a:extLst>
          </p:cNvPr>
          <p:cNvSpPr txBox="1"/>
          <p:nvPr/>
        </p:nvSpPr>
        <p:spPr>
          <a:xfrm>
            <a:off x="454466" y="458466"/>
            <a:ext cx="21250502" cy="12130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panose="020F0502020204030204" pitchFamily="34" charset="0"/>
                <a:cs typeface="Calibri" panose="020F0502020204030204" pitchFamily="34" charset="0"/>
              </a:rPr>
              <a:t>Envision &amp; Understand: Nov 2024 Workshop</a:t>
            </a:r>
            <a:endParaRPr sz="8800" b="1" dirty="0">
              <a:solidFill>
                <a:srgbClr val="002952"/>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5E2AFF83-72E5-FABF-1473-67AF7562CC32}"/>
              </a:ext>
            </a:extLst>
          </p:cNvPr>
          <p:cNvSpPr/>
          <p:nvPr/>
        </p:nvSpPr>
        <p:spPr>
          <a:xfrm>
            <a:off x="0" y="9099030"/>
            <a:ext cx="3105150" cy="4616970"/>
          </a:xfrm>
          <a:prstGeom prst="rect">
            <a:avLst/>
          </a:prstGeom>
          <a:solidFill>
            <a:schemeClr val="bg2">
              <a:lumMod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5FE62CE9-1A85-1AD5-3D09-1B44877AA4C2}"/>
              </a:ext>
            </a:extLst>
          </p:cNvPr>
          <p:cNvSpPr/>
          <p:nvPr/>
        </p:nvSpPr>
        <p:spPr>
          <a:xfrm>
            <a:off x="20746387" y="9097820"/>
            <a:ext cx="3637613" cy="4616970"/>
          </a:xfrm>
          <a:prstGeom prst="rect">
            <a:avLst/>
          </a:prstGeom>
          <a:solidFill>
            <a:schemeClr val="bg2">
              <a:lumMod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12" name="Group 11">
            <a:extLst>
              <a:ext uri="{FF2B5EF4-FFF2-40B4-BE49-F238E27FC236}">
                <a16:creationId xmlns:a16="http://schemas.microsoft.com/office/drawing/2014/main" id="{C301019E-CC5F-0DBB-C0A9-A45600FA7509}"/>
              </a:ext>
            </a:extLst>
          </p:cNvPr>
          <p:cNvGrpSpPr/>
          <p:nvPr/>
        </p:nvGrpSpPr>
        <p:grpSpPr>
          <a:xfrm>
            <a:off x="13523494" y="2541158"/>
            <a:ext cx="10169594" cy="6438734"/>
            <a:chOff x="14749072" y="2985507"/>
            <a:chExt cx="4601980" cy="6438734"/>
          </a:xfrm>
        </p:grpSpPr>
        <p:sp>
          <p:nvSpPr>
            <p:cNvPr id="13" name="TextBox 12">
              <a:extLst>
                <a:ext uri="{FF2B5EF4-FFF2-40B4-BE49-F238E27FC236}">
                  <a16:creationId xmlns:a16="http://schemas.microsoft.com/office/drawing/2014/main" id="{987EEAE0-9CFA-BD18-AC53-575FB1EEE6C5}"/>
                </a:ext>
              </a:extLst>
            </p:cNvPr>
            <p:cNvSpPr txBox="1"/>
            <p:nvPr/>
          </p:nvSpPr>
          <p:spPr>
            <a:xfrm>
              <a:off x="14749072" y="3926213"/>
              <a:ext cx="4601980" cy="5498028"/>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What are the dynamic drivers and constraints on deployment of low carbon technology?</a:t>
              </a:r>
            </a:p>
            <a:p>
              <a:pPr marL="457200" indent="-457200" algn="l">
                <a:buFont typeface="Arial" panose="020B0604020202020204" pitchFamily="34" charset="0"/>
                <a:buChar char="•"/>
              </a:pPr>
              <a:r>
                <a:rPr lang="en-GB" sz="4000" dirty="0"/>
                <a:t>Looked at heat pumps and renewable electricity</a:t>
              </a:r>
            </a:p>
            <a:p>
              <a:pPr marL="457200" indent="-457200" algn="l">
                <a:buFont typeface="Arial" panose="020B0604020202020204" pitchFamily="34" charset="0"/>
                <a:buChar char="•"/>
              </a:pPr>
              <a:r>
                <a:rPr lang="en-GB" sz="4000" dirty="0"/>
                <a:t>Used causal loop diagrams</a:t>
              </a:r>
            </a:p>
          </p:txBody>
        </p:sp>
        <p:sp>
          <p:nvSpPr>
            <p:cNvPr id="18" name="TextBox 17">
              <a:extLst>
                <a:ext uri="{FF2B5EF4-FFF2-40B4-BE49-F238E27FC236}">
                  <a16:creationId xmlns:a16="http://schemas.microsoft.com/office/drawing/2014/main" id="{5E313C73-DDFC-0204-CBB3-DB19F75CBA11}"/>
                </a:ext>
              </a:extLst>
            </p:cNvPr>
            <p:cNvSpPr txBox="1"/>
            <p:nvPr/>
          </p:nvSpPr>
          <p:spPr>
            <a:xfrm>
              <a:off x="14749072" y="2985507"/>
              <a:ext cx="4601980" cy="936305"/>
            </a:xfrm>
            <a:prstGeom prst="rect">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chemeClr val="accent2"/>
                  </a:solidFill>
                  <a:effectLst/>
                  <a:uFillTx/>
                  <a:latin typeface="+mn-lt"/>
                  <a:ea typeface="+mn-ea"/>
                  <a:cs typeface="+mn-cs"/>
                  <a:sym typeface="Helvetica Neue"/>
                </a:rPr>
                <a:t>Understand</a:t>
              </a:r>
            </a:p>
          </p:txBody>
        </p:sp>
      </p:grpSp>
      <p:grpSp>
        <p:nvGrpSpPr>
          <p:cNvPr id="2" name="Group 1">
            <a:extLst>
              <a:ext uri="{FF2B5EF4-FFF2-40B4-BE49-F238E27FC236}">
                <a16:creationId xmlns:a16="http://schemas.microsoft.com/office/drawing/2014/main" id="{A2EEE0CE-E174-2B71-4869-C0D9A96B96CF}"/>
              </a:ext>
            </a:extLst>
          </p:cNvPr>
          <p:cNvGrpSpPr/>
          <p:nvPr/>
        </p:nvGrpSpPr>
        <p:grpSpPr>
          <a:xfrm>
            <a:off x="1074296" y="2544930"/>
            <a:ext cx="10187262" cy="6434962"/>
            <a:chOff x="174886" y="2989279"/>
            <a:chExt cx="4601980" cy="5839152"/>
          </a:xfrm>
        </p:grpSpPr>
        <p:sp>
          <p:nvSpPr>
            <p:cNvPr id="15" name="TextBox 14">
              <a:extLst>
                <a:ext uri="{FF2B5EF4-FFF2-40B4-BE49-F238E27FC236}">
                  <a16:creationId xmlns:a16="http://schemas.microsoft.com/office/drawing/2014/main" id="{C361A9BE-5EF8-AA26-176A-01A9F7A231D6}"/>
                </a:ext>
              </a:extLst>
            </p:cNvPr>
            <p:cNvSpPr txBox="1"/>
            <p:nvPr/>
          </p:nvSpPr>
          <p:spPr>
            <a:xfrm>
              <a:off x="174886" y="3926212"/>
              <a:ext cx="4601980" cy="4902219"/>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4000" dirty="0"/>
                <a:t>What does success look like?</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What are the behaviours, institutions, assets, transactions, market structures that will be current?</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4000" dirty="0"/>
                <a:t>It’s 2050. Ireland has successfully decarbonised and had a just transition… etc.</a:t>
              </a:r>
              <a:endParaRPr kumimoji="0" lang="en-GB" sz="2800" b="0" i="0" u="none" strike="noStrike" cap="none" spc="0" normalizeH="0" baseline="0" dirty="0">
                <a:ln>
                  <a:noFill/>
                </a:ln>
                <a:solidFill>
                  <a:srgbClr val="5E5E5E"/>
                </a:solidFill>
                <a:effectLst/>
                <a:uFillTx/>
                <a:latin typeface="+mn-lt"/>
                <a:ea typeface="+mn-ea"/>
                <a:cs typeface="+mn-cs"/>
                <a:sym typeface="Helvetica Neue"/>
              </a:endParaRPr>
            </a:p>
          </p:txBody>
        </p:sp>
        <p:sp>
          <p:nvSpPr>
            <p:cNvPr id="20" name="TextBox 19">
              <a:extLst>
                <a:ext uri="{FF2B5EF4-FFF2-40B4-BE49-F238E27FC236}">
                  <a16:creationId xmlns:a16="http://schemas.microsoft.com/office/drawing/2014/main" id="{1AC8899E-1CFE-0EDC-EE3B-28FB712F402C}"/>
                </a:ext>
              </a:extLst>
            </p:cNvPr>
            <p:cNvSpPr txBox="1"/>
            <p:nvPr/>
          </p:nvSpPr>
          <p:spPr>
            <a:xfrm>
              <a:off x="174886" y="2989279"/>
              <a:ext cx="4601980" cy="936305"/>
            </a:xfrm>
            <a:prstGeom prst="rect">
              <a:avLst/>
            </a:prstGeom>
            <a:solidFill>
              <a:schemeClr val="tx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200" b="1" dirty="0">
                  <a:solidFill>
                    <a:schemeClr val="accent2"/>
                  </a:solidFill>
                </a:rPr>
                <a:t>Envision</a:t>
              </a:r>
              <a:endParaRPr kumimoji="0" lang="en-GB" sz="2400" b="1" i="0" u="none" strike="noStrike" cap="none" spc="0" normalizeH="0" baseline="0" dirty="0">
                <a:ln>
                  <a:noFill/>
                </a:ln>
                <a:solidFill>
                  <a:schemeClr val="accent2"/>
                </a:solidFill>
                <a:effectLst/>
                <a:uFillTx/>
                <a:latin typeface="+mn-lt"/>
                <a:ea typeface="+mn-ea"/>
                <a:cs typeface="+mn-cs"/>
                <a:sym typeface="Helvetica Neue"/>
              </a:endParaRPr>
            </a:p>
          </p:txBody>
        </p:sp>
      </p:grpSp>
    </p:spTree>
    <p:extLst>
      <p:ext uri="{BB962C8B-B14F-4D97-AF65-F5344CB8AC3E}">
        <p14:creationId xmlns:p14="http://schemas.microsoft.com/office/powerpoint/2010/main" val="199329885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64F08-55E4-501C-A4DD-CD1833BF118E}"/>
            </a:ext>
          </a:extLst>
        </p:cNvPr>
        <p:cNvGrpSpPr/>
        <p:nvPr/>
      </p:nvGrpSpPr>
      <p:grpSpPr>
        <a:xfrm>
          <a:off x="0" y="0"/>
          <a:ext cx="0" cy="0"/>
          <a:chOff x="0" y="0"/>
          <a:chExt cx="0" cy="0"/>
        </a:xfrm>
      </p:grpSpPr>
      <p:pic>
        <p:nvPicPr>
          <p:cNvPr id="4" name="Picture 3" descr="A circle of words in blue and purple&#10;&#10;AI-generated content may be incorrect.">
            <a:extLst>
              <a:ext uri="{FF2B5EF4-FFF2-40B4-BE49-F238E27FC236}">
                <a16:creationId xmlns:a16="http://schemas.microsoft.com/office/drawing/2014/main" id="{BB86AB86-131D-3945-8D99-33A4EC0DEF07}"/>
              </a:ext>
            </a:extLst>
          </p:cNvPr>
          <p:cNvPicPr>
            <a:picLocks noChangeAspect="1"/>
          </p:cNvPicPr>
          <p:nvPr/>
        </p:nvPicPr>
        <p:blipFill>
          <a:blip r:embed="rId3" cstate="print">
            <a:extLst>
              <a:ext uri="{28A0092B-C50C-407E-A947-70E740481C1C}">
                <a14:useLocalDpi xmlns:a14="http://schemas.microsoft.com/office/drawing/2010/main" val="0"/>
              </a:ext>
            </a:extLst>
          </a:blip>
          <a:srcRect l="6466" t="7868" r="5884" b="6557"/>
          <a:stretch/>
        </p:blipFill>
        <p:spPr>
          <a:xfrm>
            <a:off x="14250419" y="1671555"/>
            <a:ext cx="10133581" cy="9893508"/>
          </a:xfrm>
          <a:prstGeom prst="rect">
            <a:avLst/>
          </a:prstGeom>
        </p:spPr>
      </p:pic>
      <p:sp>
        <p:nvSpPr>
          <p:cNvPr id="6" name="Rectangle 5">
            <a:extLst>
              <a:ext uri="{FF2B5EF4-FFF2-40B4-BE49-F238E27FC236}">
                <a16:creationId xmlns:a16="http://schemas.microsoft.com/office/drawing/2014/main" id="{F9FAFD12-81C1-6D2E-70DF-EDF1B575CE8A}"/>
              </a:ext>
            </a:extLst>
          </p:cNvPr>
          <p:cNvSpPr/>
          <p:nvPr/>
        </p:nvSpPr>
        <p:spPr>
          <a:xfrm>
            <a:off x="819150" y="12249150"/>
            <a:ext cx="2286000" cy="81915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10E9F8F2-FADA-7FB7-E8D9-FBB3F41B57D4}"/>
              </a:ext>
            </a:extLst>
          </p:cNvPr>
          <p:cNvSpPr txBox="1"/>
          <p:nvPr/>
        </p:nvSpPr>
        <p:spPr>
          <a:xfrm>
            <a:off x="819150" y="1971287"/>
            <a:ext cx="14324597" cy="859896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t">
            <a:noAutofit/>
          </a:bodyPr>
          <a:lstStyle/>
          <a:p>
            <a:pPr algn="l">
              <a:spcAft>
                <a:spcPts val="1800"/>
              </a:spcAft>
              <a:defRPr>
                <a:solidFill>
                  <a:srgbClr val="929292"/>
                </a:solidFill>
                <a:latin typeface="MADE Evolve Sans"/>
                <a:ea typeface="MADE Evolve Sans"/>
                <a:cs typeface="MADE Evolve Sans"/>
                <a:sym typeface="MADE Evolve Sans"/>
              </a:defRPr>
            </a:pPr>
            <a:endParaRPr lang="en-GB" sz="4400" dirty="0">
              <a:solidFill>
                <a:schemeClr val="bg1">
                  <a:lumMod val="50000"/>
                </a:schemeClr>
              </a:solidFill>
              <a:latin typeface="Calibri"/>
              <a:ea typeface="+mn-lt"/>
              <a:cs typeface="Calibri"/>
            </a:endParaRPr>
          </a:p>
          <a:p>
            <a:pPr marL="1169988" indent="-1169988" algn="l">
              <a:spcAft>
                <a:spcPts val="1800"/>
              </a:spcAft>
              <a:buFont typeface="Wingdings" panose="05000000000000000000" pitchFamily="2" charset="2"/>
              <a:buChar char="Ø"/>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Stakeholders saw importance in vision setting/making</a:t>
            </a:r>
          </a:p>
          <a:p>
            <a:pPr marL="1169988" indent="-1169988" algn="l">
              <a:spcAft>
                <a:spcPts val="1800"/>
              </a:spcAft>
              <a:buFont typeface="Wingdings" panose="05000000000000000000" pitchFamily="2" charset="2"/>
              <a:buChar char="Ø"/>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Greater realisation of complexity</a:t>
            </a:r>
          </a:p>
          <a:p>
            <a:pPr marL="1169988" indent="-1169988" algn="l">
              <a:spcAft>
                <a:spcPts val="1800"/>
              </a:spcAft>
              <a:buFont typeface="Wingdings" panose="05000000000000000000" pitchFamily="2" charset="2"/>
              <a:buChar char="Ø"/>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New insights emerged</a:t>
            </a:r>
          </a:p>
          <a:p>
            <a:pPr marL="1169988" lvl="1" indent="-1169988" algn="l">
              <a:spcAft>
                <a:spcPts val="1800"/>
              </a:spcAft>
              <a:buFont typeface="Wingdings" panose="05000000000000000000" pitchFamily="2" charset="2"/>
              <a:buChar char="Ø"/>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Was possible to identify areas of convergence and divergence, themes</a:t>
            </a:r>
          </a:p>
          <a:p>
            <a:pPr marL="1169988" lvl="1" indent="-1169988" algn="l">
              <a:spcAft>
                <a:spcPts val="1800"/>
              </a:spcAft>
              <a:buFont typeface="Wingdings" panose="05000000000000000000" pitchFamily="2" charset="2"/>
              <a:buChar char="Ø"/>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Didn’t shy away from tough topics, though didn’t force resolution either</a:t>
            </a:r>
          </a:p>
          <a:p>
            <a:pPr marL="1169988" lvl="1" indent="-1169988" algn="l">
              <a:spcAft>
                <a:spcPts val="1800"/>
              </a:spcAft>
              <a:buFont typeface="Wingdings" panose="05000000000000000000" pitchFamily="2" charset="2"/>
              <a:buChar char="Ø"/>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A second workshop aims to take next step to have stakeholders explore solutions using systems tools.</a:t>
            </a:r>
          </a:p>
        </p:txBody>
      </p:sp>
      <p:sp>
        <p:nvSpPr>
          <p:cNvPr id="3" name="Title of report - Replace Here">
            <a:extLst>
              <a:ext uri="{FF2B5EF4-FFF2-40B4-BE49-F238E27FC236}">
                <a16:creationId xmlns:a16="http://schemas.microsoft.com/office/drawing/2014/main" id="{16DD348A-122A-1389-17AD-B72CC4DE2AE6}"/>
              </a:ext>
            </a:extLst>
          </p:cNvPr>
          <p:cNvSpPr txBox="1"/>
          <p:nvPr/>
        </p:nvSpPr>
        <p:spPr>
          <a:xfrm>
            <a:off x="454466" y="458466"/>
            <a:ext cx="19797246" cy="12130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panose="020F0502020204030204" pitchFamily="34" charset="0"/>
                <a:cs typeface="Calibri" panose="020F0502020204030204" pitchFamily="34" charset="0"/>
              </a:rPr>
              <a:t>Envision: Stakeholder workshop outcome</a:t>
            </a:r>
            <a:endParaRPr sz="8800" b="1" dirty="0">
              <a:solidFill>
                <a:srgbClr val="00295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896365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2BB09-5BC8-94E4-B74E-DBD22161BE4D}"/>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087ACF04-7D9A-E4E5-BCD4-35F1C8ACF572}"/>
              </a:ext>
            </a:extLst>
          </p:cNvPr>
          <p:cNvSpPr txBox="1"/>
          <p:nvPr/>
        </p:nvSpPr>
        <p:spPr>
          <a:xfrm>
            <a:off x="612521" y="818046"/>
            <a:ext cx="5938181" cy="337983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panose="020F0502020204030204" pitchFamily="34" charset="0"/>
                <a:cs typeface="Calibri" panose="020F0502020204030204" pitchFamily="34" charset="0"/>
              </a:rPr>
              <a:t>Understand:</a:t>
            </a:r>
          </a:p>
          <a:p>
            <a:r>
              <a:rPr lang="en-GB" sz="8800" b="1" dirty="0">
                <a:solidFill>
                  <a:srgbClr val="002952"/>
                </a:solidFill>
                <a:latin typeface="Calibri" panose="020F0502020204030204" pitchFamily="34" charset="0"/>
                <a:cs typeface="Calibri" panose="020F0502020204030204" pitchFamily="34" charset="0"/>
              </a:rPr>
              <a:t>Causal Loop Diagrams </a:t>
            </a:r>
          </a:p>
        </p:txBody>
      </p:sp>
      <p:pic>
        <p:nvPicPr>
          <p:cNvPr id="2" name="Picture 1">
            <a:extLst>
              <a:ext uri="{FF2B5EF4-FFF2-40B4-BE49-F238E27FC236}">
                <a16:creationId xmlns:a16="http://schemas.microsoft.com/office/drawing/2014/main" id="{951714E6-BD01-20E1-6C89-404CFF7ECDBB}"/>
              </a:ext>
            </a:extLst>
          </p:cNvPr>
          <p:cNvPicPr>
            <a:picLocks noChangeAspect="1"/>
          </p:cNvPicPr>
          <p:nvPr/>
        </p:nvPicPr>
        <p:blipFill>
          <a:blip r:embed="rId3"/>
          <a:stretch>
            <a:fillRect/>
          </a:stretch>
        </p:blipFill>
        <p:spPr>
          <a:xfrm>
            <a:off x="7668126" y="1171992"/>
            <a:ext cx="16715874" cy="10490617"/>
          </a:xfrm>
          <a:prstGeom prst="rect">
            <a:avLst/>
          </a:prstGeom>
        </p:spPr>
      </p:pic>
      <p:sp>
        <p:nvSpPr>
          <p:cNvPr id="5" name="Rectangle 4">
            <a:extLst>
              <a:ext uri="{FF2B5EF4-FFF2-40B4-BE49-F238E27FC236}">
                <a16:creationId xmlns:a16="http://schemas.microsoft.com/office/drawing/2014/main" id="{699629F3-2400-1A63-86D0-86AE7288289C}"/>
              </a:ext>
            </a:extLst>
          </p:cNvPr>
          <p:cNvSpPr/>
          <p:nvPr/>
        </p:nvSpPr>
        <p:spPr>
          <a:xfrm>
            <a:off x="819150" y="12249150"/>
            <a:ext cx="2286000" cy="81915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915C3F07-94E7-B3A9-4891-F1536285279C}"/>
              </a:ext>
            </a:extLst>
          </p:cNvPr>
          <p:cNvSpPr txBox="1"/>
          <p:nvPr/>
        </p:nvSpPr>
        <p:spPr>
          <a:xfrm>
            <a:off x="434716" y="4197882"/>
            <a:ext cx="7015396" cy="802794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t">
            <a:noAutofit/>
          </a:bodyPr>
          <a:lstStyle/>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Developed at desk for range of questions, then feedback via workshop exercise</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Merits and demerits in communication…</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Combines different types of information</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Next step here to work on solutions / intervention points with input from 2</a:t>
            </a:r>
            <a:r>
              <a:rPr lang="en-GB" sz="4400" baseline="30000" dirty="0">
                <a:solidFill>
                  <a:schemeClr val="bg1">
                    <a:lumMod val="50000"/>
                  </a:schemeClr>
                </a:solidFill>
                <a:latin typeface="Calibri"/>
                <a:ea typeface="+mn-lt"/>
                <a:cs typeface="Calibri"/>
              </a:rPr>
              <a:t>nd</a:t>
            </a:r>
            <a:r>
              <a:rPr lang="en-GB" sz="4400" dirty="0">
                <a:solidFill>
                  <a:schemeClr val="bg1">
                    <a:lumMod val="50000"/>
                  </a:schemeClr>
                </a:solidFill>
                <a:latin typeface="Calibri"/>
                <a:ea typeface="+mn-lt"/>
                <a:cs typeface="Calibri"/>
              </a:rPr>
              <a:t> stakeholder workshop</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dirty="0">
              <a:solidFill>
                <a:schemeClr val="bg1">
                  <a:lumMod val="50000"/>
                </a:schemeClr>
              </a:solidFill>
            </a:endParaRPr>
          </a:p>
        </p:txBody>
      </p:sp>
    </p:spTree>
    <p:extLst>
      <p:ext uri="{BB962C8B-B14F-4D97-AF65-F5344CB8AC3E}">
        <p14:creationId xmlns:p14="http://schemas.microsoft.com/office/powerpoint/2010/main" val="176833676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CE964-99FA-231C-AC8E-E5C41BAEC1E6}"/>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A8DCFC52-0107-8DD7-71B8-9F7BD15A81D5}"/>
              </a:ext>
            </a:extLst>
          </p:cNvPr>
          <p:cNvSpPr txBox="1"/>
          <p:nvPr/>
        </p:nvSpPr>
        <p:spPr>
          <a:xfrm>
            <a:off x="2863121" y="1272760"/>
            <a:ext cx="18167802" cy="12130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pPr algn="ctr"/>
            <a:r>
              <a:rPr lang="en-GB" sz="8800" b="1" dirty="0">
                <a:solidFill>
                  <a:srgbClr val="002952"/>
                </a:solidFill>
                <a:latin typeface="Calibri" panose="020F0502020204030204" pitchFamily="34" charset="0"/>
                <a:cs typeface="Calibri" panose="020F0502020204030204" pitchFamily="34" charset="0"/>
              </a:rPr>
              <a:t>[Compare &amp; Contrast]</a:t>
            </a:r>
            <a:endParaRPr sz="8800" b="1" dirty="0">
              <a:solidFill>
                <a:srgbClr val="002952"/>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55E92684-66AE-FE40-7290-338F727D98BA}"/>
              </a:ext>
            </a:extLst>
          </p:cNvPr>
          <p:cNvSpPr/>
          <p:nvPr/>
        </p:nvSpPr>
        <p:spPr>
          <a:xfrm>
            <a:off x="1004341" y="12411856"/>
            <a:ext cx="1858780" cy="59960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4" name="Group 3">
            <a:extLst>
              <a:ext uri="{FF2B5EF4-FFF2-40B4-BE49-F238E27FC236}">
                <a16:creationId xmlns:a16="http://schemas.microsoft.com/office/drawing/2014/main" id="{AE24AF03-B5DB-7173-F4CB-5EC2642B1EA5}"/>
              </a:ext>
            </a:extLst>
          </p:cNvPr>
          <p:cNvGrpSpPr/>
          <p:nvPr/>
        </p:nvGrpSpPr>
        <p:grpSpPr>
          <a:xfrm>
            <a:off x="1004341" y="3208421"/>
            <a:ext cx="9722040" cy="8454190"/>
            <a:chOff x="-947537" y="1962402"/>
            <a:chExt cx="5724403" cy="8753075"/>
          </a:xfrm>
        </p:grpSpPr>
        <p:sp>
          <p:nvSpPr>
            <p:cNvPr id="6" name="TextBox 5">
              <a:extLst>
                <a:ext uri="{FF2B5EF4-FFF2-40B4-BE49-F238E27FC236}">
                  <a16:creationId xmlns:a16="http://schemas.microsoft.com/office/drawing/2014/main" id="{9732E2C1-AE82-85E2-71A7-D7930C90D36B}"/>
                </a:ext>
              </a:extLst>
            </p:cNvPr>
            <p:cNvSpPr txBox="1"/>
            <p:nvPr/>
          </p:nvSpPr>
          <p:spPr>
            <a:xfrm>
              <a:off x="-947537" y="3218378"/>
              <a:ext cx="5724403" cy="7497099"/>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Big legacy investments at national &amp; household level; roads, cars</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4000" dirty="0"/>
                <a:t>Behavioural question is how </a:t>
              </a:r>
              <a:r>
                <a:rPr lang="en-GB" sz="4000" i="1" dirty="0"/>
                <a:t>not </a:t>
              </a:r>
              <a:r>
                <a:rPr lang="en-GB" sz="4000" dirty="0"/>
                <a:t>to use existing assets</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4000" dirty="0"/>
                <a:t>Changes can be visualised</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4000" dirty="0"/>
                <a:t>Market structure not complex, easy to crunch numbers</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4000" dirty="0"/>
                <a:t>Economics, behavioural science, engineering, political science, planning all relevant</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4000" dirty="0"/>
                <a:t>Cascading / dynamic impacts</a:t>
              </a:r>
            </a:p>
          </p:txBody>
        </p:sp>
        <p:sp>
          <p:nvSpPr>
            <p:cNvPr id="7" name="TextBox 6">
              <a:extLst>
                <a:ext uri="{FF2B5EF4-FFF2-40B4-BE49-F238E27FC236}">
                  <a16:creationId xmlns:a16="http://schemas.microsoft.com/office/drawing/2014/main" id="{7C6B5912-D19B-58C1-DA05-F304B24CF069}"/>
                </a:ext>
              </a:extLst>
            </p:cNvPr>
            <p:cNvSpPr txBox="1"/>
            <p:nvPr/>
          </p:nvSpPr>
          <p:spPr>
            <a:xfrm>
              <a:off x="-947537" y="1962402"/>
              <a:ext cx="5724403" cy="1255976"/>
            </a:xfrm>
            <a:prstGeom prst="rect">
              <a:avLst/>
            </a:prstGeom>
            <a:solidFill>
              <a:schemeClr val="tx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200" b="1" dirty="0">
                  <a:solidFill>
                    <a:schemeClr val="accent2"/>
                  </a:solidFill>
                </a:rPr>
                <a:t>(passenger) Transport</a:t>
              </a:r>
              <a:endParaRPr kumimoji="0" lang="en-GB" sz="2400" b="1" i="0" u="none" strike="noStrike" cap="none" spc="0" normalizeH="0" baseline="0" dirty="0">
                <a:ln>
                  <a:noFill/>
                </a:ln>
                <a:solidFill>
                  <a:schemeClr val="accent2"/>
                </a:solidFill>
                <a:effectLst/>
                <a:uFillTx/>
                <a:latin typeface="+mn-lt"/>
                <a:ea typeface="+mn-ea"/>
                <a:cs typeface="+mn-cs"/>
                <a:sym typeface="Helvetica Neue"/>
              </a:endParaRPr>
            </a:p>
          </p:txBody>
        </p:sp>
      </p:grpSp>
      <p:grpSp>
        <p:nvGrpSpPr>
          <p:cNvPr id="8" name="Group 7">
            <a:extLst>
              <a:ext uri="{FF2B5EF4-FFF2-40B4-BE49-F238E27FC236}">
                <a16:creationId xmlns:a16="http://schemas.microsoft.com/office/drawing/2014/main" id="{833EFF5D-D502-89FA-0324-DA9A50A4A0B1}"/>
              </a:ext>
            </a:extLst>
          </p:cNvPr>
          <p:cNvGrpSpPr/>
          <p:nvPr/>
        </p:nvGrpSpPr>
        <p:grpSpPr>
          <a:xfrm>
            <a:off x="13266295" y="3208421"/>
            <a:ext cx="9722041" cy="8454191"/>
            <a:chOff x="174886" y="2989279"/>
            <a:chExt cx="4601980" cy="6524091"/>
          </a:xfrm>
        </p:grpSpPr>
        <p:sp>
          <p:nvSpPr>
            <p:cNvPr id="9" name="TextBox 8">
              <a:extLst>
                <a:ext uri="{FF2B5EF4-FFF2-40B4-BE49-F238E27FC236}">
                  <a16:creationId xmlns:a16="http://schemas.microsoft.com/office/drawing/2014/main" id="{54460048-2332-F237-9435-4BCFA8D9C068}"/>
                </a:ext>
              </a:extLst>
            </p:cNvPr>
            <p:cNvSpPr txBox="1"/>
            <p:nvPr/>
          </p:nvSpPr>
          <p:spPr>
            <a:xfrm>
              <a:off x="174886" y="3926212"/>
              <a:ext cx="4601980" cy="5587158"/>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Big investment required at national and household level</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4000" dirty="0"/>
                <a:t>Behavioural question; how to get people to make upfront investment with long payback</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Changes hard to visualise</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4000" dirty="0"/>
                <a:t>Complex market signals</a:t>
              </a: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4000" b="0" i="0" u="none" strike="noStrike" kern="0" cap="none" spc="0" normalizeH="0" baseline="0" noProof="0" dirty="0">
                  <a:ln>
                    <a:noFill/>
                  </a:ln>
                  <a:solidFill>
                    <a:srgbClr val="5E5E5E"/>
                  </a:solidFill>
                  <a:effectLst/>
                  <a:uLnTx/>
                  <a:uFillTx/>
                  <a:latin typeface="Helvetica Neue"/>
                  <a:sym typeface="Helvetica Neue"/>
                </a:rPr>
                <a:t>Economics, behavioural science, engineering, political science, planning all relevant</a:t>
              </a: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4000" dirty="0">
                  <a:latin typeface="Helvetica Neue"/>
                </a:rPr>
                <a:t>Cascading / dynamic impacts</a:t>
              </a:r>
              <a:endParaRPr kumimoji="0" lang="en-GB" sz="4000" b="0" i="0" u="none" strike="noStrike" kern="0" cap="none" spc="0" normalizeH="0" baseline="0" noProof="0" dirty="0">
                <a:ln>
                  <a:noFill/>
                </a:ln>
                <a:solidFill>
                  <a:srgbClr val="5E5E5E"/>
                </a:solidFill>
                <a:effectLst/>
                <a:uLnTx/>
                <a:uFillTx/>
                <a:latin typeface="Helvetica Neue"/>
                <a:sym typeface="Helvetica Neue"/>
              </a:endParaRPr>
            </a:p>
          </p:txBody>
        </p:sp>
        <p:sp>
          <p:nvSpPr>
            <p:cNvPr id="10" name="TextBox 9">
              <a:extLst>
                <a:ext uri="{FF2B5EF4-FFF2-40B4-BE49-F238E27FC236}">
                  <a16:creationId xmlns:a16="http://schemas.microsoft.com/office/drawing/2014/main" id="{1CDC04E2-E72E-87FB-23D2-2B39667939D1}"/>
                </a:ext>
              </a:extLst>
            </p:cNvPr>
            <p:cNvSpPr txBox="1"/>
            <p:nvPr/>
          </p:nvSpPr>
          <p:spPr>
            <a:xfrm>
              <a:off x="174886" y="2989279"/>
              <a:ext cx="4601980" cy="936305"/>
            </a:xfrm>
            <a:prstGeom prst="rect">
              <a:avLst/>
            </a:prstGeom>
            <a:solidFill>
              <a:schemeClr val="tx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200" b="1" dirty="0">
                  <a:solidFill>
                    <a:schemeClr val="accent2"/>
                  </a:solidFill>
                </a:rPr>
                <a:t>Heat/Power</a:t>
              </a:r>
              <a:endParaRPr kumimoji="0" lang="en-GB" sz="2400" b="1" i="0" u="none" strike="noStrike" cap="none" spc="0" normalizeH="0" baseline="0" dirty="0">
                <a:ln>
                  <a:noFill/>
                </a:ln>
                <a:solidFill>
                  <a:schemeClr val="accent2"/>
                </a:solidFill>
                <a:effectLst/>
                <a:uFillTx/>
                <a:latin typeface="+mn-lt"/>
                <a:ea typeface="+mn-ea"/>
                <a:cs typeface="+mn-cs"/>
                <a:sym typeface="Helvetica Neue"/>
              </a:endParaRPr>
            </a:p>
          </p:txBody>
        </p:sp>
      </p:grpSp>
    </p:spTree>
    <p:extLst>
      <p:ext uri="{BB962C8B-B14F-4D97-AF65-F5344CB8AC3E}">
        <p14:creationId xmlns:p14="http://schemas.microsoft.com/office/powerpoint/2010/main" val="250025129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rrow on a blue background&#10;&#10;Description automatically generated">
            <a:extLst>
              <a:ext uri="{FF2B5EF4-FFF2-40B4-BE49-F238E27FC236}">
                <a16:creationId xmlns:a16="http://schemas.microsoft.com/office/drawing/2014/main" id="{0D1CD015-D082-1F42-92C9-72BFB2907D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9050"/>
            <a:ext cx="24417965" cy="13696950"/>
          </a:xfrm>
          <a:prstGeom prst="rect">
            <a:avLst/>
          </a:prstGeom>
        </p:spPr>
      </p:pic>
      <p:sp>
        <p:nvSpPr>
          <p:cNvPr id="4" name="Headline Title">
            <a:extLst>
              <a:ext uri="{FF2B5EF4-FFF2-40B4-BE49-F238E27FC236}">
                <a16:creationId xmlns:a16="http://schemas.microsoft.com/office/drawing/2014/main" id="{B713CC21-0650-5D94-D02F-59D729612B63}"/>
              </a:ext>
            </a:extLst>
          </p:cNvPr>
          <p:cNvSpPr txBox="1"/>
          <p:nvPr/>
        </p:nvSpPr>
        <p:spPr>
          <a:xfrm>
            <a:off x="1015353" y="1376358"/>
            <a:ext cx="7941967" cy="16168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nSpc>
                <a:spcPct val="80000"/>
              </a:lnSpc>
              <a:defRPr sz="8000" b="1" spc="-159">
                <a:solidFill>
                  <a:srgbClr val="2B6280"/>
                </a:solidFill>
                <a:latin typeface="MADE Evolve Sans"/>
                <a:ea typeface="MADE Evolve Sans"/>
                <a:cs typeface="MADE Evolve Sans"/>
                <a:sym typeface="MADE Evolve Sans"/>
              </a:defRPr>
            </a:lvl1pPr>
          </a:lstStyle>
          <a:p>
            <a:r>
              <a:rPr lang="en-GB" sz="12000">
                <a:solidFill>
                  <a:schemeClr val="bg1"/>
                </a:solidFill>
                <a:latin typeface="Calibri" panose="020F0502020204030204" pitchFamily="34" charset="0"/>
                <a:cs typeface="Calibri" panose="020F0502020204030204" pitchFamily="34" charset="0"/>
              </a:rPr>
              <a:t>Thank You</a:t>
            </a:r>
          </a:p>
        </p:txBody>
      </p:sp>
      <p:pic>
        <p:nvPicPr>
          <p:cNvPr id="6" name="Picture 5" descr="A white text on a black background&#10;&#10;Description automatically generated">
            <a:extLst>
              <a:ext uri="{FF2B5EF4-FFF2-40B4-BE49-F238E27FC236}">
                <a16:creationId xmlns:a16="http://schemas.microsoft.com/office/drawing/2014/main" id="{357169AE-F2AE-6BE1-C6EC-909CF6B5F5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8573" y="10788703"/>
            <a:ext cx="4572138" cy="1703902"/>
          </a:xfrm>
          <a:prstGeom prst="rect">
            <a:avLst/>
          </a:prstGeom>
        </p:spPr>
      </p:pic>
      <p:sp>
        <p:nvSpPr>
          <p:cNvPr id="7" name="Visit our website nesc.ie">
            <a:extLst>
              <a:ext uri="{FF2B5EF4-FFF2-40B4-BE49-F238E27FC236}">
                <a16:creationId xmlns:a16="http://schemas.microsoft.com/office/drawing/2014/main" id="{543F8887-0E95-BDA8-6660-54E7FA2DD12B}"/>
              </a:ext>
            </a:extLst>
          </p:cNvPr>
          <p:cNvSpPr txBox="1"/>
          <p:nvPr/>
        </p:nvSpPr>
        <p:spPr>
          <a:xfrm>
            <a:off x="1794699" y="12544857"/>
            <a:ext cx="4345501"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defRPr sz="3500">
                <a:solidFill>
                  <a:srgbClr val="FFFFFF"/>
                </a:solidFill>
                <a:latin typeface="MADE Evolve Sans"/>
                <a:ea typeface="MADE Evolve Sans"/>
                <a:cs typeface="MADE Evolve Sans"/>
                <a:sym typeface="MADE Evolve Sans"/>
              </a:defRPr>
            </a:pPr>
            <a:r>
              <a:rPr lang="en-GB" sz="4000">
                <a:solidFill>
                  <a:schemeClr val="bg1"/>
                </a:solidFill>
                <a:latin typeface="Calibri" panose="020F0502020204030204" pitchFamily="34" charset="0"/>
                <a:cs typeface="Calibri" panose="020F0502020204030204" pitchFamily="34" charset="0"/>
              </a:rPr>
              <a:t>Visit us at </a:t>
            </a:r>
            <a:r>
              <a:rPr sz="4000" b="1">
                <a:solidFill>
                  <a:schemeClr val="bg1"/>
                </a:solidFill>
                <a:latin typeface="Calibri" panose="020F0502020204030204" pitchFamily="34" charset="0"/>
                <a:cs typeface="Calibri" panose="020F0502020204030204" pitchFamily="34" charset="0"/>
              </a:rPr>
              <a:t>nesc.ie</a:t>
            </a:r>
          </a:p>
        </p:txBody>
      </p:sp>
      <p:graphicFrame>
        <p:nvGraphicFramePr>
          <p:cNvPr id="8" name="Table 7">
            <a:extLst>
              <a:ext uri="{FF2B5EF4-FFF2-40B4-BE49-F238E27FC236}">
                <a16:creationId xmlns:a16="http://schemas.microsoft.com/office/drawing/2014/main" id="{AFC54C97-969C-EA97-101B-138B01BDE9DA}"/>
              </a:ext>
            </a:extLst>
          </p:cNvPr>
          <p:cNvGraphicFramePr>
            <a:graphicFrameLocks noGrp="1"/>
          </p:cNvGraphicFramePr>
          <p:nvPr>
            <p:extLst>
              <p:ext uri="{D42A27DB-BD31-4B8C-83A1-F6EECF244321}">
                <p14:modId xmlns:p14="http://schemas.microsoft.com/office/powerpoint/2010/main" val="1349284816"/>
              </p:ext>
            </p:extLst>
          </p:nvPr>
        </p:nvGraphicFramePr>
        <p:xfrm>
          <a:off x="737419" y="5645561"/>
          <a:ext cx="12817216" cy="1376559"/>
        </p:xfrm>
        <a:graphic>
          <a:graphicData uri="http://schemas.openxmlformats.org/drawingml/2006/table">
            <a:tbl>
              <a:tblPr firstRow="1" bandRow="1">
                <a:tableStyleId>{5940675A-B579-460E-94D1-54222C63F5DA}</a:tableStyleId>
              </a:tblPr>
              <a:tblGrid>
                <a:gridCol w="545949">
                  <a:extLst>
                    <a:ext uri="{9D8B030D-6E8A-4147-A177-3AD203B41FA5}">
                      <a16:colId xmlns:a16="http://schemas.microsoft.com/office/drawing/2014/main" val="3128584440"/>
                    </a:ext>
                  </a:extLst>
                </a:gridCol>
                <a:gridCol w="5438274">
                  <a:extLst>
                    <a:ext uri="{9D8B030D-6E8A-4147-A177-3AD203B41FA5}">
                      <a16:colId xmlns:a16="http://schemas.microsoft.com/office/drawing/2014/main" val="2878300077"/>
                    </a:ext>
                  </a:extLst>
                </a:gridCol>
                <a:gridCol w="6832993">
                  <a:extLst>
                    <a:ext uri="{9D8B030D-6E8A-4147-A177-3AD203B41FA5}">
                      <a16:colId xmlns:a16="http://schemas.microsoft.com/office/drawing/2014/main" val="3803692975"/>
                    </a:ext>
                  </a:extLst>
                </a:gridCol>
              </a:tblGrid>
              <a:tr h="1376559">
                <a:tc>
                  <a:txBody>
                    <a:bodyPr/>
                    <a:lstStyle/>
                    <a:p>
                      <a:pPr algn="l"/>
                      <a:endParaRPr lang="en-GB" sz="4000"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spcBef>
                          <a:spcPts val="600"/>
                        </a:spcBef>
                        <a:spcAft>
                          <a:spcPts val="600"/>
                        </a:spcAft>
                      </a:pPr>
                      <a:r>
                        <a:rPr kumimoji="0" lang="en-GB" sz="6000" b="0" i="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Helvetica Neue"/>
                        </a:rPr>
                        <a:t>Gemma O’Reilly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kumimoji="0" lang="fi-FI" sz="5400" b="0" i="0" u="sng"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Helvetica Neue"/>
                          <a:hlinkClick r:id="rId5">
                            <a:extLst>
                              <a:ext uri="{A12FA001-AC4F-418D-AE19-62706E023703}">
                                <ahyp:hlinkClr xmlns:ahyp="http://schemas.microsoft.com/office/drawing/2018/hyperlinkcolor" val="tx"/>
                              </a:ext>
                            </a:extLst>
                          </a:hlinkClick>
                        </a:rPr>
                        <a:t>gemma.oreilly@nesc.ie</a:t>
                      </a:r>
                      <a:endParaRPr kumimoji="0" lang="en-GB" sz="5400" b="0" i="0" u="sng"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Helvetica Neu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72750201"/>
                  </a:ext>
                </a:extLst>
              </a:tr>
            </a:tbl>
          </a:graphicData>
        </a:graphic>
      </p:graphicFrame>
    </p:spTree>
    <p:extLst>
      <p:ext uri="{BB962C8B-B14F-4D97-AF65-F5344CB8AC3E}">
        <p14:creationId xmlns:p14="http://schemas.microsoft.com/office/powerpoint/2010/main" val="219942508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86E8E-C118-55C5-77FE-97F780B1F1CF}"/>
            </a:ext>
          </a:extLst>
        </p:cNvPr>
        <p:cNvGrpSpPr/>
        <p:nvPr/>
      </p:nvGrpSpPr>
      <p:grpSpPr>
        <a:xfrm>
          <a:off x="0" y="0"/>
          <a:ext cx="0" cy="0"/>
          <a:chOff x="0" y="0"/>
          <a:chExt cx="0" cy="0"/>
        </a:xfrm>
      </p:grpSpPr>
      <p:sp>
        <p:nvSpPr>
          <p:cNvPr id="4" name="Title of report - Replace Here">
            <a:extLst>
              <a:ext uri="{FF2B5EF4-FFF2-40B4-BE49-F238E27FC236}">
                <a16:creationId xmlns:a16="http://schemas.microsoft.com/office/drawing/2014/main" id="{25B51DB5-1E4F-6A77-CD2C-846E0D247955}"/>
              </a:ext>
            </a:extLst>
          </p:cNvPr>
          <p:cNvSpPr txBox="1"/>
          <p:nvPr/>
        </p:nvSpPr>
        <p:spPr>
          <a:xfrm>
            <a:off x="1218964" y="1490171"/>
            <a:ext cx="22332973" cy="12130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a:solidFill>
                  <a:srgbClr val="002952"/>
                </a:solidFill>
                <a:latin typeface="Calibri" panose="020F0502020204030204" pitchFamily="34" charset="0"/>
                <a:cs typeface="Calibri" panose="020F0502020204030204" pitchFamily="34" charset="0"/>
              </a:rPr>
              <a:t>About the National Economic and Social Council </a:t>
            </a:r>
          </a:p>
        </p:txBody>
      </p:sp>
      <p:sp>
        <p:nvSpPr>
          <p:cNvPr id="5" name="Headline Title">
            <a:extLst>
              <a:ext uri="{FF2B5EF4-FFF2-40B4-BE49-F238E27FC236}">
                <a16:creationId xmlns:a16="http://schemas.microsoft.com/office/drawing/2014/main" id="{81BDD84F-8F9D-3B4D-59DD-2F786EE7EA29}"/>
              </a:ext>
            </a:extLst>
          </p:cNvPr>
          <p:cNvSpPr txBox="1"/>
          <p:nvPr/>
        </p:nvSpPr>
        <p:spPr>
          <a:xfrm>
            <a:off x="1218965" y="4144469"/>
            <a:ext cx="7552500" cy="75927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ctr">
            <a:noAutofit/>
          </a:bodyPr>
          <a:lstStyle>
            <a:lvl1pPr algn="l">
              <a:lnSpc>
                <a:spcPct val="80000"/>
              </a:lnSpc>
              <a:defRPr sz="4500" b="1" spc="-90">
                <a:solidFill>
                  <a:srgbClr val="2B6280"/>
                </a:solidFill>
                <a:latin typeface="MADE Evolve Sans"/>
                <a:ea typeface="MADE Evolve Sans"/>
                <a:cs typeface="MADE Evolve Sans"/>
                <a:sym typeface="MADE Evolve Sans"/>
              </a:defRPr>
            </a:lvl1pPr>
          </a:lstStyle>
          <a:p>
            <a:r>
              <a:rPr lang="en-GB" sz="5400">
                <a:solidFill>
                  <a:srgbClr val="00AEAE"/>
                </a:solidFill>
              </a:rPr>
              <a:t>Background</a:t>
            </a:r>
            <a:endParaRPr sz="5400">
              <a:solidFill>
                <a:srgbClr val="00AEAE"/>
              </a:solidFill>
            </a:endParaRPr>
          </a:p>
        </p:txBody>
      </p:sp>
      <p:sp>
        <p:nvSpPr>
          <p:cNvPr id="6"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2D987568-DBDE-E139-96D3-E9980A63813D}"/>
              </a:ext>
            </a:extLst>
          </p:cNvPr>
          <p:cNvSpPr txBox="1"/>
          <p:nvPr/>
        </p:nvSpPr>
        <p:spPr>
          <a:xfrm>
            <a:off x="1218964" y="5188199"/>
            <a:ext cx="10973036" cy="703763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t">
            <a:noAutofit/>
          </a:bodyPr>
          <a:lstStyle/>
          <a:p>
            <a:pPr marL="571500" indent="-571500"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a:solidFill>
                  <a:schemeClr val="bg1">
                    <a:lumMod val="50000"/>
                  </a:schemeClr>
                </a:solidFill>
                <a:latin typeface="Calibri" panose="020F0502020204030204" pitchFamily="34" charset="0"/>
                <a:cs typeface="Calibri" panose="020F0502020204030204" pitchFamily="34" charset="0"/>
              </a:rPr>
              <a:t>Established in 1973 to provide research, dialogue and advice to the Taoiseach</a:t>
            </a:r>
          </a:p>
          <a:p>
            <a:pPr marL="571500" indent="-571500"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a:solidFill>
                  <a:schemeClr val="bg1">
                    <a:lumMod val="50000"/>
                  </a:schemeClr>
                </a:solidFill>
                <a:latin typeface="Calibri" panose="020F0502020204030204" pitchFamily="34" charset="0"/>
                <a:cs typeface="Calibri" panose="020F0502020204030204" pitchFamily="34" charset="0"/>
              </a:rPr>
              <a:t>Focus on strategic policy issues relating to economic, social and environmental development</a:t>
            </a:r>
          </a:p>
          <a:p>
            <a:pPr marL="571500" indent="-571500"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a:solidFill>
                  <a:schemeClr val="bg1">
                    <a:lumMod val="50000"/>
                  </a:schemeClr>
                </a:solidFill>
                <a:latin typeface="Calibri" panose="020F0502020204030204" pitchFamily="34" charset="0"/>
                <a:cs typeface="Calibri" panose="020F0502020204030204" pitchFamily="34" charset="0"/>
              </a:rPr>
              <a:t>Opportunity for policy system to consider strategic policy issues where there is a need for consensus</a:t>
            </a:r>
          </a:p>
          <a:p>
            <a:pPr marL="571500" indent="-571500"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a:solidFill>
                  <a:schemeClr val="bg1">
                    <a:lumMod val="50000"/>
                  </a:schemeClr>
                </a:solidFill>
                <a:latin typeface="Calibri" panose="020F0502020204030204" pitchFamily="34" charset="0"/>
                <a:cs typeface="Calibri" panose="020F0502020204030204" pitchFamily="34" charset="0"/>
              </a:rPr>
              <a:t>Council reports go to Government </a:t>
            </a:r>
          </a:p>
        </p:txBody>
      </p:sp>
      <p:pic>
        <p:nvPicPr>
          <p:cNvPr id="2" name="Picture 1" descr="A group of people on a stage&#10;&#10;Description automatically generated">
            <a:extLst>
              <a:ext uri="{FF2B5EF4-FFF2-40B4-BE49-F238E27FC236}">
                <a16:creationId xmlns:a16="http://schemas.microsoft.com/office/drawing/2014/main" id="{39566217-4490-3239-0CF6-87A742656D85}"/>
              </a:ext>
            </a:extLst>
          </p:cNvPr>
          <p:cNvPicPr>
            <a:picLocks noChangeAspect="1"/>
          </p:cNvPicPr>
          <p:nvPr/>
        </p:nvPicPr>
        <p:blipFill rotWithShape="1">
          <a:blip r:embed="rId3">
            <a:extLst>
              <a:ext uri="{28A0092B-C50C-407E-A947-70E740481C1C}">
                <a14:useLocalDpi xmlns:a14="http://schemas.microsoft.com/office/drawing/2010/main" val="0"/>
              </a:ext>
            </a:extLst>
          </a:blip>
          <a:srcRect t="289" b="12659"/>
          <a:stretch/>
        </p:blipFill>
        <p:spPr>
          <a:xfrm>
            <a:off x="12984480" y="3880842"/>
            <a:ext cx="10567457" cy="70484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813660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of report - Replace Here">
            <a:extLst>
              <a:ext uri="{FF2B5EF4-FFF2-40B4-BE49-F238E27FC236}">
                <a16:creationId xmlns:a16="http://schemas.microsoft.com/office/drawing/2014/main" id="{AA0CDC6E-6BF9-6EB1-A55F-5444B7807931}"/>
              </a:ext>
            </a:extLst>
          </p:cNvPr>
          <p:cNvSpPr txBox="1"/>
          <p:nvPr/>
        </p:nvSpPr>
        <p:spPr>
          <a:xfrm>
            <a:off x="1218964" y="1490171"/>
            <a:ext cx="22332973" cy="121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a:solidFill>
                  <a:srgbClr val="002952"/>
                </a:solidFill>
                <a:latin typeface="Calibri" panose="020F0502020204030204" pitchFamily="34" charset="0"/>
                <a:cs typeface="Calibri" panose="020F0502020204030204" pitchFamily="34" charset="0"/>
              </a:rPr>
              <a:t>About the National Economic and Social Council </a:t>
            </a:r>
          </a:p>
        </p:txBody>
      </p:sp>
      <p:sp>
        <p:nvSpPr>
          <p:cNvPr id="5" name="Headline Title">
            <a:extLst>
              <a:ext uri="{FF2B5EF4-FFF2-40B4-BE49-F238E27FC236}">
                <a16:creationId xmlns:a16="http://schemas.microsoft.com/office/drawing/2014/main" id="{28EAA94F-238A-1BB6-07CF-4C8288618C19}"/>
              </a:ext>
            </a:extLst>
          </p:cNvPr>
          <p:cNvSpPr txBox="1"/>
          <p:nvPr/>
        </p:nvSpPr>
        <p:spPr>
          <a:xfrm>
            <a:off x="1218965" y="4144469"/>
            <a:ext cx="7552500" cy="7592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l">
              <a:lnSpc>
                <a:spcPct val="80000"/>
              </a:lnSpc>
              <a:defRPr sz="4500" b="1" spc="-90">
                <a:solidFill>
                  <a:srgbClr val="2B6280"/>
                </a:solidFill>
                <a:latin typeface="MADE Evolve Sans"/>
                <a:ea typeface="MADE Evolve Sans"/>
                <a:cs typeface="MADE Evolve Sans"/>
                <a:sym typeface="MADE Evolve Sans"/>
              </a:defRPr>
            </a:lvl1pPr>
          </a:lstStyle>
          <a:p>
            <a:r>
              <a:rPr lang="en-GB" sz="5400">
                <a:solidFill>
                  <a:srgbClr val="00AEAE"/>
                </a:solidFill>
              </a:rPr>
              <a:t>Structure &amp; Membership</a:t>
            </a:r>
            <a:endParaRPr sz="5400">
              <a:solidFill>
                <a:srgbClr val="00AEAE"/>
              </a:solidFill>
            </a:endParaRPr>
          </a:p>
        </p:txBody>
      </p:sp>
      <p:sp>
        <p:nvSpPr>
          <p:cNvPr id="6"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5BDB37A9-187F-4FFB-A216-3275D10B8F88}"/>
              </a:ext>
            </a:extLst>
          </p:cNvPr>
          <p:cNvSpPr txBox="1"/>
          <p:nvPr/>
        </p:nvSpPr>
        <p:spPr>
          <a:xfrm>
            <a:off x="1218964" y="5188199"/>
            <a:ext cx="11768901" cy="6123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p>
            <a:pPr marL="571500" indent="-571500"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a:solidFill>
                  <a:schemeClr val="bg1">
                    <a:lumMod val="50000"/>
                  </a:schemeClr>
                </a:solidFill>
                <a:latin typeface="Calibri" panose="020F0502020204030204" pitchFamily="34" charset="0"/>
                <a:cs typeface="Calibri" panose="020F0502020204030204" pitchFamily="34" charset="0"/>
              </a:rPr>
              <a:t>Chaired by the Department of the Taoiseach</a:t>
            </a:r>
          </a:p>
          <a:p>
            <a:pPr marL="571500" indent="-571500"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a:solidFill>
                  <a:schemeClr val="bg1">
                    <a:lumMod val="50000"/>
                  </a:schemeClr>
                </a:solidFill>
                <a:latin typeface="Calibri" panose="020F0502020204030204" pitchFamily="34" charset="0"/>
                <a:cs typeface="Calibri" panose="020F0502020204030204" pitchFamily="34" charset="0"/>
              </a:rPr>
              <a:t>Employers, unions, farming organisations, community and voluntary sector, and the environmental pillar</a:t>
            </a:r>
          </a:p>
          <a:p>
            <a:pPr marL="571500" indent="-571500"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a:solidFill>
                  <a:schemeClr val="bg1">
                    <a:lumMod val="50000"/>
                  </a:schemeClr>
                </a:solidFill>
                <a:latin typeface="Calibri" panose="020F0502020204030204" pitchFamily="34" charset="0"/>
                <a:cs typeface="Calibri" panose="020F0502020204030204" pitchFamily="34" charset="0"/>
              </a:rPr>
              <a:t>Includes the Departments of Finance, DPER, Enterprise, and Housing</a:t>
            </a:r>
          </a:p>
          <a:p>
            <a:pPr marL="571500" indent="-571500"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a:solidFill>
                  <a:schemeClr val="bg1">
                    <a:lumMod val="50000"/>
                  </a:schemeClr>
                </a:solidFill>
                <a:latin typeface="Calibri" panose="020F0502020204030204" pitchFamily="34" charset="0"/>
                <a:cs typeface="Calibri" panose="020F0502020204030204" pitchFamily="34" charset="0"/>
              </a:rPr>
              <a:t>Eight independent experts</a:t>
            </a:r>
          </a:p>
          <a:p>
            <a:pPr marL="571500" indent="-571500"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a:solidFill>
                  <a:schemeClr val="bg1">
                    <a:lumMod val="50000"/>
                  </a:schemeClr>
                </a:solidFill>
                <a:latin typeface="Calibri" panose="020F0502020204030204" pitchFamily="34" charset="0"/>
                <a:cs typeface="Calibri" panose="020F0502020204030204" pitchFamily="34" charset="0"/>
              </a:rPr>
              <a:t>Supported by Secretariat</a:t>
            </a:r>
          </a:p>
        </p:txBody>
      </p:sp>
      <p:pic>
        <p:nvPicPr>
          <p:cNvPr id="7" name="Picture 6" descr="A group of people sitting in a room&#10;&#10;Description automatically generated">
            <a:extLst>
              <a:ext uri="{FF2B5EF4-FFF2-40B4-BE49-F238E27FC236}">
                <a16:creationId xmlns:a16="http://schemas.microsoft.com/office/drawing/2014/main" id="{1DFA7618-3D17-1BE2-FC96-CFD549F731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84478" y="3880842"/>
            <a:ext cx="10567459" cy="70484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73230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F5DA4660-FDDF-2198-6373-B93B829204FD}"/>
              </a:ext>
            </a:extLst>
          </p:cNvPr>
          <p:cNvSpPr txBox="1"/>
          <p:nvPr/>
        </p:nvSpPr>
        <p:spPr>
          <a:xfrm>
            <a:off x="1218964" y="1490171"/>
            <a:ext cx="13754336" cy="121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a:solidFill>
                  <a:srgbClr val="002952"/>
                </a:solidFill>
                <a:latin typeface="Calibri"/>
                <a:cs typeface="Calibri"/>
              </a:rPr>
              <a:t>Background</a:t>
            </a:r>
            <a:endParaRPr sz="8800" b="1">
              <a:solidFill>
                <a:srgbClr val="002952"/>
              </a:solidFill>
              <a:latin typeface="Calibri"/>
              <a:cs typeface="Calibri"/>
            </a:endParaRPr>
          </a:p>
        </p:txBody>
      </p:sp>
      <p:sp>
        <p:nvSpPr>
          <p:cNvPr id="4" name="Headline Title">
            <a:extLst>
              <a:ext uri="{FF2B5EF4-FFF2-40B4-BE49-F238E27FC236}">
                <a16:creationId xmlns:a16="http://schemas.microsoft.com/office/drawing/2014/main" id="{F9E2C5AA-6E3F-956D-E786-B34BAC707F7F}"/>
              </a:ext>
            </a:extLst>
          </p:cNvPr>
          <p:cNvSpPr txBox="1"/>
          <p:nvPr/>
        </p:nvSpPr>
        <p:spPr>
          <a:xfrm>
            <a:off x="1218964" y="4075889"/>
            <a:ext cx="14417276" cy="7592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l">
              <a:lnSpc>
                <a:spcPct val="80000"/>
              </a:lnSpc>
              <a:defRPr sz="4500" b="1" spc="-90">
                <a:solidFill>
                  <a:srgbClr val="2B6280"/>
                </a:solidFill>
                <a:latin typeface="MADE Evolve Sans"/>
                <a:ea typeface="MADE Evolve Sans"/>
                <a:cs typeface="MADE Evolve Sans"/>
                <a:sym typeface="MADE Evolve Sans"/>
              </a:defRPr>
            </a:lvl1pPr>
          </a:lstStyle>
          <a:p>
            <a:r>
              <a:rPr lang="en-GB" sz="5400" dirty="0">
                <a:solidFill>
                  <a:srgbClr val="00AEAE"/>
                </a:solidFill>
              </a:rPr>
              <a:t>A bit about myself…</a:t>
            </a: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2A732009-2855-9C9E-CA1B-829E287BB4C5}"/>
              </a:ext>
            </a:extLst>
          </p:cNvPr>
          <p:cNvSpPr txBox="1"/>
          <p:nvPr/>
        </p:nvSpPr>
        <p:spPr>
          <a:xfrm>
            <a:off x="1213757" y="4987601"/>
            <a:ext cx="13465223" cy="6123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sz="4800" dirty="0">
              <a:solidFill>
                <a:schemeClr val="bg1">
                  <a:lumMod val="50000"/>
                </a:schemeClr>
              </a:solidFill>
              <a:latin typeface="Calibri"/>
              <a:cs typeface="Calibri"/>
            </a:endParaRP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Economics &amp; philosophy starting point</a:t>
            </a:r>
            <a:r>
              <a:rPr lang="en-GB" sz="4800" dirty="0">
                <a:solidFill>
                  <a:schemeClr val="bg1">
                    <a:lumMod val="50000"/>
                  </a:schemeClr>
                </a:solidFill>
                <a:latin typeface="MADE Evolve Sans"/>
                <a:cs typeface="Calibri"/>
              </a:rPr>
              <a:t>, </a:t>
            </a:r>
            <a:r>
              <a:rPr lang="en-GB" sz="4800" dirty="0">
                <a:solidFill>
                  <a:schemeClr val="bg1">
                    <a:lumMod val="50000"/>
                  </a:schemeClr>
                </a:solidFill>
                <a:latin typeface="Calibri"/>
                <a:cs typeface="Calibri"/>
              </a:rPr>
              <a:t>then environmental policy</a:t>
            </a:r>
            <a:endParaRPr lang="en-GB" sz="4800" dirty="0">
              <a:solidFill>
                <a:schemeClr val="bg1">
                  <a:lumMod val="50000"/>
                </a:schemeClr>
              </a:solidFill>
              <a:latin typeface="Calibri" panose="020F0502020204030204" pitchFamily="34" charset="0"/>
              <a:cs typeface="Calibri" panose="020F0502020204030204" pitchFamily="34" charset="0"/>
            </a:endParaRP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panose="020F0502020204030204" pitchFamily="34" charset="0"/>
                <a:cs typeface="Calibri" panose="020F0502020204030204" pitchFamily="34" charset="0"/>
              </a:rPr>
              <a:t>15 years on climate – an intransigent problem, competing explanations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panose="020F0502020204030204" pitchFamily="34" charset="0"/>
                <a:cs typeface="Calibri" panose="020F0502020204030204" pitchFamily="34" charset="0"/>
              </a:rPr>
              <a:t>Exposed to systems methodology at the OECD Working Party on Climate, Investment &amp; Development</a:t>
            </a:r>
          </a:p>
        </p:txBody>
      </p:sp>
      <p:pic>
        <p:nvPicPr>
          <p:cNvPr id="2" name="Picture 1" descr="House with solar panels on roof">
            <a:extLst>
              <a:ext uri="{FF2B5EF4-FFF2-40B4-BE49-F238E27FC236}">
                <a16:creationId xmlns:a16="http://schemas.microsoft.com/office/drawing/2014/main" id="{2DDC9391-A6C8-D840-72A6-622C286E95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05" b="236"/>
          <a:stretch/>
        </p:blipFill>
        <p:spPr>
          <a:xfrm>
            <a:off x="14678980" y="4437529"/>
            <a:ext cx="9054010" cy="6467802"/>
          </a:xfrm>
          <a:prstGeom prst="rect">
            <a:avLst/>
          </a:prstGeom>
        </p:spPr>
      </p:pic>
    </p:spTree>
    <p:extLst>
      <p:ext uri="{BB962C8B-B14F-4D97-AF65-F5344CB8AC3E}">
        <p14:creationId xmlns:p14="http://schemas.microsoft.com/office/powerpoint/2010/main" val="146641730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83901-E0A6-025A-370E-F5BBE5AAB628}"/>
            </a:ext>
          </a:extLst>
        </p:cNvPr>
        <p:cNvGrpSpPr/>
        <p:nvPr/>
      </p:nvGrpSpPr>
      <p:grpSpPr>
        <a:xfrm>
          <a:off x="0" y="0"/>
          <a:ext cx="0" cy="0"/>
          <a:chOff x="0" y="0"/>
          <a:chExt cx="0" cy="0"/>
        </a:xfrm>
      </p:grpSpPr>
      <p:pic>
        <p:nvPicPr>
          <p:cNvPr id="6" name="Picture 5" descr="A blue and white background with a blue and white background&#10;&#10;Description automatically generated with medium confidence">
            <a:extLst>
              <a:ext uri="{FF2B5EF4-FFF2-40B4-BE49-F238E27FC236}">
                <a16:creationId xmlns:a16="http://schemas.microsoft.com/office/drawing/2014/main" id="{22CBE188-2CD2-BCDC-D322-30A9C5748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70"/>
            <a:ext cx="24451925" cy="13716000"/>
          </a:xfrm>
          <a:prstGeom prst="rect">
            <a:avLst/>
          </a:prstGeom>
        </p:spPr>
      </p:pic>
      <p:sp>
        <p:nvSpPr>
          <p:cNvPr id="2" name="Headline Title">
            <a:extLst>
              <a:ext uri="{FF2B5EF4-FFF2-40B4-BE49-F238E27FC236}">
                <a16:creationId xmlns:a16="http://schemas.microsoft.com/office/drawing/2014/main" id="{805D4615-FE73-8CDB-CB25-1351724BD3E0}"/>
              </a:ext>
            </a:extLst>
          </p:cNvPr>
          <p:cNvSpPr txBox="1"/>
          <p:nvPr/>
        </p:nvSpPr>
        <p:spPr>
          <a:xfrm>
            <a:off x="1023278" y="4452121"/>
            <a:ext cx="10454955" cy="58210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l">
              <a:lnSpc>
                <a:spcPct val="80000"/>
              </a:lnSpc>
              <a:defRPr sz="8000" b="1" spc="-159">
                <a:solidFill>
                  <a:srgbClr val="2B6280"/>
                </a:solidFill>
                <a:latin typeface="MADE Evolve Sans"/>
                <a:ea typeface="MADE Evolve Sans"/>
                <a:cs typeface="MADE Evolve Sans"/>
                <a:sym typeface="MADE Evolve Sans"/>
              </a:defRPr>
            </a:lvl1pPr>
          </a:lstStyle>
          <a:p>
            <a:pPr>
              <a:spcAft>
                <a:spcPts val="1200"/>
              </a:spcAft>
            </a:pPr>
            <a:r>
              <a:rPr lang="en-GB" sz="11500" dirty="0">
                <a:solidFill>
                  <a:srgbClr val="002952"/>
                </a:solidFill>
                <a:latin typeface="Calibri"/>
                <a:cs typeface="Calibri"/>
              </a:rPr>
              <a:t>Pt.1</a:t>
            </a:r>
          </a:p>
          <a:p>
            <a:pPr>
              <a:spcAft>
                <a:spcPts val="1200"/>
              </a:spcAft>
            </a:pPr>
            <a:r>
              <a:rPr lang="en-GB" sz="11500" dirty="0">
                <a:solidFill>
                  <a:srgbClr val="002952"/>
                </a:solidFill>
                <a:latin typeface="Calibri"/>
                <a:cs typeface="Calibri"/>
              </a:rPr>
              <a:t>OECD Case Study</a:t>
            </a:r>
          </a:p>
          <a:p>
            <a:endParaRPr lang="en-GB" sz="8800" dirty="0">
              <a:solidFill>
                <a:schemeClr val="bg1"/>
              </a:solidFill>
              <a:latin typeface="Calibri" panose="020F0502020204030204" pitchFamily="34" charset="0"/>
              <a:cs typeface="Calibri" panose="020F0502020204030204" pitchFamily="34" charset="0"/>
            </a:endParaRPr>
          </a:p>
          <a:p>
            <a:r>
              <a:rPr lang="en-GB" sz="6000" b="0" i="1" dirty="0">
                <a:solidFill>
                  <a:schemeClr val="bg1"/>
                </a:solidFill>
                <a:latin typeface="Calibri" panose="020F0502020204030204" pitchFamily="34" charset="0"/>
                <a:cs typeface="Calibri" panose="020F0502020204030204" pitchFamily="34" charset="0"/>
              </a:rPr>
              <a:t>Redesigning Ireland’s Transport for Net Zero</a:t>
            </a:r>
          </a:p>
        </p:txBody>
      </p:sp>
      <p:pic>
        <p:nvPicPr>
          <p:cNvPr id="3" name="Picture 2" descr="A blue and white background with a blue and white background&#10;&#10;Description automatically generated with medium confidence">
            <a:extLst>
              <a:ext uri="{FF2B5EF4-FFF2-40B4-BE49-F238E27FC236}">
                <a16:creationId xmlns:a16="http://schemas.microsoft.com/office/drawing/2014/main" id="{20A89CCA-4C73-4C7B-A2E3-FDD8C3BF505D}"/>
              </a:ext>
            </a:extLst>
          </p:cNvPr>
          <p:cNvPicPr>
            <a:picLocks noChangeAspect="1"/>
          </p:cNvPicPr>
          <p:nvPr/>
        </p:nvPicPr>
        <p:blipFill rotWithShape="1">
          <a:blip r:embed="rId2">
            <a:extLst>
              <a:ext uri="{28A0092B-C50C-407E-A947-70E740481C1C}">
                <a14:useLocalDpi xmlns:a14="http://schemas.microsoft.com/office/drawing/2010/main" val="0"/>
              </a:ext>
            </a:extLst>
          </a:blip>
          <a:srcRect r="54949"/>
          <a:stretch/>
        </p:blipFill>
        <p:spPr>
          <a:xfrm>
            <a:off x="11342765" y="20170"/>
            <a:ext cx="11015724" cy="13716000"/>
          </a:xfrm>
          <a:prstGeom prst="rect">
            <a:avLst/>
          </a:prstGeom>
        </p:spPr>
      </p:pic>
      <p:pic>
        <p:nvPicPr>
          <p:cNvPr id="4" name="Picture 3" descr="A blue and white background with a blue and white background&#10;&#10;Description automatically generated with medium confidence">
            <a:extLst>
              <a:ext uri="{FF2B5EF4-FFF2-40B4-BE49-F238E27FC236}">
                <a16:creationId xmlns:a16="http://schemas.microsoft.com/office/drawing/2014/main" id="{A20A0496-5382-06F6-5C65-BBFEB8F05A9A}"/>
              </a:ext>
            </a:extLst>
          </p:cNvPr>
          <p:cNvPicPr>
            <a:picLocks noChangeAspect="1"/>
          </p:cNvPicPr>
          <p:nvPr/>
        </p:nvPicPr>
        <p:blipFill rotWithShape="1">
          <a:blip r:embed="rId2">
            <a:extLst>
              <a:ext uri="{28A0092B-C50C-407E-A947-70E740481C1C}">
                <a14:useLocalDpi xmlns:a14="http://schemas.microsoft.com/office/drawing/2010/main" val="0"/>
              </a:ext>
            </a:extLst>
          </a:blip>
          <a:srcRect l="76243" t="74413" r="5881" b="12495"/>
          <a:stretch/>
        </p:blipFill>
        <p:spPr>
          <a:xfrm>
            <a:off x="700548" y="1009322"/>
            <a:ext cx="3826482" cy="1572098"/>
          </a:xfrm>
          <a:prstGeom prst="rect">
            <a:avLst/>
          </a:prstGeom>
        </p:spPr>
      </p:pic>
      <p:pic>
        <p:nvPicPr>
          <p:cNvPr id="5" name="Picture 4" descr="A blue and white background with a blue and white background&#10;&#10;Description automatically generated with medium confidence">
            <a:extLst>
              <a:ext uri="{FF2B5EF4-FFF2-40B4-BE49-F238E27FC236}">
                <a16:creationId xmlns:a16="http://schemas.microsoft.com/office/drawing/2014/main" id="{DAB07FD0-12CC-C9B0-E335-0E56C8438BD2}"/>
              </a:ext>
            </a:extLst>
          </p:cNvPr>
          <p:cNvPicPr>
            <a:picLocks noChangeAspect="1"/>
          </p:cNvPicPr>
          <p:nvPr/>
        </p:nvPicPr>
        <p:blipFill rotWithShape="1">
          <a:blip r:embed="rId2">
            <a:extLst>
              <a:ext uri="{28A0092B-C50C-407E-A947-70E740481C1C}">
                <a14:useLocalDpi xmlns:a14="http://schemas.microsoft.com/office/drawing/2010/main" val="0"/>
              </a:ext>
            </a:extLst>
          </a:blip>
          <a:srcRect r="54949"/>
          <a:stretch/>
        </p:blipFill>
        <p:spPr>
          <a:xfrm>
            <a:off x="13402242" y="40339"/>
            <a:ext cx="11015724" cy="13716000"/>
          </a:xfrm>
          <a:prstGeom prst="rect">
            <a:avLst/>
          </a:prstGeom>
        </p:spPr>
      </p:pic>
      <p:sp>
        <p:nvSpPr>
          <p:cNvPr id="11" name="Rectangle 10">
            <a:extLst>
              <a:ext uri="{FF2B5EF4-FFF2-40B4-BE49-F238E27FC236}">
                <a16:creationId xmlns:a16="http://schemas.microsoft.com/office/drawing/2014/main" id="{C0BA22B5-CD97-DC90-63C3-BAAD0D1A64CF}"/>
              </a:ext>
            </a:extLst>
          </p:cNvPr>
          <p:cNvSpPr/>
          <p:nvPr/>
        </p:nvSpPr>
        <p:spPr>
          <a:xfrm>
            <a:off x="12052092" y="8433"/>
            <a:ext cx="12399833" cy="1375633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0" name="Picture 9" descr="A group of people walking on a street&#10;&#10;AI-generated content may be incorrect.">
            <a:extLst>
              <a:ext uri="{FF2B5EF4-FFF2-40B4-BE49-F238E27FC236}">
                <a16:creationId xmlns:a16="http://schemas.microsoft.com/office/drawing/2014/main" id="{3D6EEB81-54DD-D69C-9FFC-BD264AFA9DBE}"/>
              </a:ext>
            </a:extLst>
          </p:cNvPr>
          <p:cNvPicPr>
            <a:picLocks noChangeAspect="1"/>
          </p:cNvPicPr>
          <p:nvPr/>
        </p:nvPicPr>
        <p:blipFill>
          <a:blip r:embed="rId3">
            <a:extLst>
              <a:ext uri="{28A0092B-C50C-407E-A947-70E740481C1C}">
                <a14:useLocalDpi xmlns:a14="http://schemas.microsoft.com/office/drawing/2010/main" val="0"/>
              </a:ext>
            </a:extLst>
          </a:blip>
          <a:srcRect t="6707" b="2707"/>
          <a:stretch/>
        </p:blipFill>
        <p:spPr>
          <a:xfrm>
            <a:off x="12624741" y="-23472"/>
            <a:ext cx="11338454" cy="13756339"/>
          </a:xfrm>
          <a:prstGeom prst="rect">
            <a:avLst/>
          </a:prstGeom>
          <a:ln>
            <a:noFill/>
          </a:ln>
          <a:effectLst>
            <a:softEdge rad="112500"/>
          </a:effectLst>
        </p:spPr>
      </p:pic>
      <p:pic>
        <p:nvPicPr>
          <p:cNvPr id="13" name="Picture 12" descr="A green and blue circle with white text&#10;&#10;AI-generated content may be incorrect.">
            <a:extLst>
              <a:ext uri="{FF2B5EF4-FFF2-40B4-BE49-F238E27FC236}">
                <a16:creationId xmlns:a16="http://schemas.microsoft.com/office/drawing/2014/main" id="{8E96E9B6-F485-E93E-2222-788DDFBD87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6642" y="10120987"/>
            <a:ext cx="3444240" cy="3611880"/>
          </a:xfrm>
          <a:prstGeom prst="rect">
            <a:avLst/>
          </a:prstGeom>
        </p:spPr>
      </p:pic>
    </p:spTree>
    <p:extLst>
      <p:ext uri="{BB962C8B-B14F-4D97-AF65-F5344CB8AC3E}">
        <p14:creationId xmlns:p14="http://schemas.microsoft.com/office/powerpoint/2010/main" val="419174894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CE797-C3DC-A72F-A29E-1475993D07CC}"/>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CDD4CA49-F8B4-39D3-6270-F5A2FC7E2D0A}"/>
              </a:ext>
            </a:extLst>
          </p:cNvPr>
          <p:cNvSpPr txBox="1"/>
          <p:nvPr/>
        </p:nvSpPr>
        <p:spPr>
          <a:xfrm>
            <a:off x="1218964" y="1490171"/>
            <a:ext cx="20237538" cy="1213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a:cs typeface="Calibri"/>
              </a:rPr>
              <a:t>The OECD Case Study Report Preview</a:t>
            </a:r>
            <a:endParaRPr sz="8800" b="1" dirty="0">
              <a:solidFill>
                <a:srgbClr val="002952"/>
              </a:solidFill>
              <a:latin typeface="Calibri"/>
              <a:cs typeface="Calibri"/>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9B8CF700-AFFE-5216-67A4-DBA2C38E8CD3}"/>
              </a:ext>
            </a:extLst>
          </p:cNvPr>
          <p:cNvSpPr txBox="1"/>
          <p:nvPr/>
        </p:nvSpPr>
        <p:spPr>
          <a:xfrm>
            <a:off x="975580" y="3057908"/>
            <a:ext cx="21210652" cy="57616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Ireland is a car dependent society but this can change</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Huge body of work; vast literature review</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Individual elements of the report were not new;</a:t>
            </a:r>
          </a:p>
          <a:p>
            <a:pPr marL="2124075" lvl="2" indent="-685800" algn="l">
              <a:spcAft>
                <a:spcPts val="1800"/>
              </a:spcAft>
              <a:buFont typeface="Courier New" panose="02070309020205020404" pitchFamily="49" charset="0"/>
              <a:buChar char="o"/>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Induced demand, attractiveness trap in public transport, urban sprawl etc </a:t>
            </a:r>
          </a:p>
        </p:txBody>
      </p:sp>
      <p:sp>
        <p:nvSpPr>
          <p:cNvPr id="6" name="Rectangle 5">
            <a:extLst>
              <a:ext uri="{FF2B5EF4-FFF2-40B4-BE49-F238E27FC236}">
                <a16:creationId xmlns:a16="http://schemas.microsoft.com/office/drawing/2014/main" id="{25E17A60-FE5F-097A-F83B-BD5D010ED68F}"/>
              </a:ext>
            </a:extLst>
          </p:cNvPr>
          <p:cNvSpPr/>
          <p:nvPr/>
        </p:nvSpPr>
        <p:spPr>
          <a:xfrm>
            <a:off x="749508" y="12321915"/>
            <a:ext cx="2683240" cy="7592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146" name="Picture 2" descr="killarney,ireland,city,traffic,shops,downtown,street,road,urban,shopping,travel,scene,town,free pictures, free photos, free images, royalty free, free illustrations, public domain">
            <a:extLst>
              <a:ext uri="{FF2B5EF4-FFF2-40B4-BE49-F238E27FC236}">
                <a16:creationId xmlns:a16="http://schemas.microsoft.com/office/drawing/2014/main" id="{D90A2AB2-CCB2-AD9D-B543-DEEE1B5BA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0" y="6924675"/>
            <a:ext cx="12192000" cy="6791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DFC2B1-D002-A6B6-322E-F16582D60F2A}"/>
              </a:ext>
            </a:extLst>
          </p:cNvPr>
          <p:cNvSpPr txBox="1"/>
          <p:nvPr/>
        </p:nvSpPr>
        <p:spPr>
          <a:xfrm>
            <a:off x="960289" y="7878728"/>
            <a:ext cx="10977271" cy="37497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1" indent="0" algn="l" defTabSz="2438338" rtl="0" eaLnBrk="1" fontAlgn="auto" latinLnBrk="0" hangingPunct="0">
              <a:lnSpc>
                <a:spcPct val="100000"/>
              </a:lnSpc>
              <a:spcBef>
                <a:spcPts val="0"/>
              </a:spcBef>
              <a:spcAft>
                <a:spcPts val="1800"/>
              </a:spcAft>
              <a:buClrTx/>
              <a:buSzTx/>
              <a:buFontTx/>
              <a:buNone/>
              <a:tabLst/>
              <a:defRPr>
                <a:solidFill>
                  <a:srgbClr val="929292"/>
                </a:solidFill>
                <a:latin typeface="MADE Evolve Sans"/>
                <a:ea typeface="MADE Evolve Sans"/>
                <a:cs typeface="MADE Evolve Sans"/>
                <a:sym typeface="MADE Evolve Sans"/>
              </a:defRPr>
            </a:pPr>
            <a:r>
              <a:rPr kumimoji="0" lang="en-GB" sz="4800" b="1" i="0" u="none" strike="noStrike" kern="0" cap="none" spc="0" normalizeH="0" baseline="0" noProof="0">
                <a:ln>
                  <a:noFill/>
                </a:ln>
                <a:solidFill>
                  <a:srgbClr val="FFFFFF">
                    <a:lumMod val="50000"/>
                  </a:srgbClr>
                </a:solidFill>
                <a:effectLst/>
                <a:uLnTx/>
                <a:uFillTx/>
                <a:latin typeface="Calibri"/>
                <a:cs typeface="Calibri"/>
                <a:sym typeface="MADE Evolve Sans"/>
              </a:rPr>
              <a:t>BUT</a:t>
            </a:r>
          </a:p>
          <a:p>
            <a:pPr marL="571500" marR="0" lvl="0" indent="-571500" algn="l" defTabSz="2438338" rtl="0" eaLnBrk="1" fontAlgn="auto" latinLnBrk="0" hangingPunct="0">
              <a:lnSpc>
                <a:spcPct val="100000"/>
              </a:lnSpc>
              <a:spcBef>
                <a:spcPts val="0"/>
              </a:spcBef>
              <a:spcAft>
                <a:spcPts val="1800"/>
              </a:spcAft>
              <a:buClrTx/>
              <a:buSzTx/>
              <a:buFont typeface="Arial" panose="020B0604020202020204" pitchFamily="34" charset="0"/>
              <a:buChar char="•"/>
              <a:tabLst/>
              <a:defRPr>
                <a:solidFill>
                  <a:srgbClr val="929292"/>
                </a:solidFill>
                <a:latin typeface="MADE Evolve Sans"/>
                <a:ea typeface="MADE Evolve Sans"/>
                <a:cs typeface="MADE Evolve Sans"/>
                <a:sym typeface="MADE Evolve Sans"/>
              </a:defRPr>
            </a:pPr>
            <a:r>
              <a:rPr kumimoji="0" lang="en-GB" sz="4800" b="0" i="0" u="none" strike="noStrike" kern="0" cap="none" spc="0" normalizeH="0" baseline="0" noProof="0">
                <a:ln>
                  <a:noFill/>
                </a:ln>
                <a:solidFill>
                  <a:srgbClr val="FFFFFF">
                    <a:lumMod val="50000"/>
                  </a:srgbClr>
                </a:solidFill>
                <a:effectLst/>
                <a:uLnTx/>
                <a:uFillTx/>
                <a:latin typeface="Calibri"/>
                <a:cs typeface="Calibri"/>
                <a:sym typeface="MADE Evolve Sans"/>
              </a:rPr>
              <a:t>Reconciled a broad array of sometimes competing evidence;</a:t>
            </a:r>
          </a:p>
          <a:p>
            <a:pPr marL="571500" marR="0" lvl="0" indent="-571500" algn="l" defTabSz="2438338" rtl="0" eaLnBrk="1" fontAlgn="auto" latinLnBrk="0" hangingPunct="0">
              <a:lnSpc>
                <a:spcPct val="100000"/>
              </a:lnSpc>
              <a:spcBef>
                <a:spcPts val="0"/>
              </a:spcBef>
              <a:spcAft>
                <a:spcPts val="1800"/>
              </a:spcAft>
              <a:buClrTx/>
              <a:buSzTx/>
              <a:buFont typeface="Arial" panose="020B0604020202020204" pitchFamily="34" charset="0"/>
              <a:buChar char="•"/>
              <a:tabLst/>
              <a:defRPr>
                <a:solidFill>
                  <a:srgbClr val="929292"/>
                </a:solidFill>
                <a:latin typeface="MADE Evolve Sans"/>
                <a:ea typeface="MADE Evolve Sans"/>
                <a:cs typeface="MADE Evolve Sans"/>
                <a:sym typeface="MADE Evolve Sans"/>
              </a:defRPr>
            </a:pPr>
            <a:r>
              <a:rPr kumimoji="0" lang="en-GB" sz="4800" b="0" i="0" u="none" strike="noStrike" kern="0" cap="none" spc="0" normalizeH="0" baseline="0" noProof="0">
                <a:ln>
                  <a:noFill/>
                </a:ln>
                <a:solidFill>
                  <a:srgbClr val="FFFFFF">
                    <a:lumMod val="50000"/>
                  </a:srgbClr>
                </a:solidFill>
                <a:effectLst/>
                <a:uLnTx/>
                <a:uFillTx/>
                <a:latin typeface="Calibri"/>
                <a:cs typeface="Calibri"/>
                <a:sym typeface="MADE Evolve Sans"/>
              </a:rPr>
              <a:t>Showed a way forward</a:t>
            </a:r>
            <a:endParaRPr kumimoji="0" lang="en-GB" sz="4800" b="0" i="0" u="none" strike="noStrike" kern="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sym typeface="MADE Evolve Sans"/>
            </a:endParaRPr>
          </a:p>
        </p:txBody>
      </p:sp>
    </p:spTree>
    <p:extLst>
      <p:ext uri="{BB962C8B-B14F-4D97-AF65-F5344CB8AC3E}">
        <p14:creationId xmlns:p14="http://schemas.microsoft.com/office/powerpoint/2010/main" val="334339727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B4F47-6CCC-D16F-A8C2-F9C7387A9C57}"/>
            </a:ext>
          </a:extLst>
        </p:cNvPr>
        <p:cNvGrpSpPr/>
        <p:nvPr/>
      </p:nvGrpSpPr>
      <p:grpSpPr>
        <a:xfrm>
          <a:off x="0" y="0"/>
          <a:ext cx="0" cy="0"/>
          <a:chOff x="0" y="0"/>
          <a:chExt cx="0" cy="0"/>
        </a:xfrm>
      </p:grpSpPr>
      <p:pic>
        <p:nvPicPr>
          <p:cNvPr id="5122" name="Picture 2" descr="A map of Ireland showing traditional county borders and names with Northern Ireland counties colored tan, all other counties colored green">
            <a:extLst>
              <a:ext uri="{FF2B5EF4-FFF2-40B4-BE49-F238E27FC236}">
                <a16:creationId xmlns:a16="http://schemas.microsoft.com/office/drawing/2014/main" id="{AAB24B23-8B46-304A-1620-60AFFDC03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12715" y="1024949"/>
            <a:ext cx="8598569" cy="1076970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of report - Replace Here">
            <a:extLst>
              <a:ext uri="{FF2B5EF4-FFF2-40B4-BE49-F238E27FC236}">
                <a16:creationId xmlns:a16="http://schemas.microsoft.com/office/drawing/2014/main" id="{7ED70467-5EE6-16BA-F798-429A0F737C30}"/>
              </a:ext>
            </a:extLst>
          </p:cNvPr>
          <p:cNvSpPr txBox="1"/>
          <p:nvPr/>
        </p:nvSpPr>
        <p:spPr>
          <a:xfrm>
            <a:off x="1218964" y="1490171"/>
            <a:ext cx="13754336" cy="1213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a:cs typeface="Calibri"/>
              </a:rPr>
              <a:t>The OECD Case Study</a:t>
            </a:r>
            <a:endParaRPr sz="8800" b="1" dirty="0">
              <a:solidFill>
                <a:srgbClr val="002952"/>
              </a:solidFill>
              <a:latin typeface="Calibri"/>
              <a:cs typeface="Calibri"/>
            </a:endParaRPr>
          </a:p>
        </p:txBody>
      </p:sp>
      <p:sp>
        <p:nvSpPr>
          <p:cNvPr id="4" name="Headline Title">
            <a:extLst>
              <a:ext uri="{FF2B5EF4-FFF2-40B4-BE49-F238E27FC236}">
                <a16:creationId xmlns:a16="http://schemas.microsoft.com/office/drawing/2014/main" id="{708829AD-BA39-5442-24CD-21B27D4F63A4}"/>
              </a:ext>
            </a:extLst>
          </p:cNvPr>
          <p:cNvSpPr txBox="1"/>
          <p:nvPr/>
        </p:nvSpPr>
        <p:spPr>
          <a:xfrm>
            <a:off x="1218964" y="4075889"/>
            <a:ext cx="14417276" cy="7592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l">
              <a:lnSpc>
                <a:spcPct val="80000"/>
              </a:lnSpc>
              <a:defRPr sz="4500" b="1" spc="-90">
                <a:solidFill>
                  <a:srgbClr val="2B6280"/>
                </a:solidFill>
                <a:latin typeface="MADE Evolve Sans"/>
                <a:ea typeface="MADE Evolve Sans"/>
                <a:cs typeface="MADE Evolve Sans"/>
                <a:sym typeface="MADE Evolve Sans"/>
              </a:defRPr>
            </a:lvl1pPr>
          </a:lstStyle>
          <a:p>
            <a:r>
              <a:rPr lang="en-GB" sz="5400" dirty="0">
                <a:solidFill>
                  <a:srgbClr val="00AEAE"/>
                </a:solidFill>
              </a:rPr>
              <a:t>Scope;</a:t>
            </a: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A7A7AB3D-4503-6E37-B48E-E12F1A44EA04}"/>
              </a:ext>
            </a:extLst>
          </p:cNvPr>
          <p:cNvSpPr txBox="1"/>
          <p:nvPr/>
        </p:nvSpPr>
        <p:spPr>
          <a:xfrm>
            <a:off x="1213757" y="4987601"/>
            <a:ext cx="13465223" cy="61232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sz="4800" dirty="0">
              <a:solidFill>
                <a:schemeClr val="bg1">
                  <a:lumMod val="50000"/>
                </a:schemeClr>
              </a:solidFill>
              <a:latin typeface="Calibri"/>
              <a:cs typeface="Calibri"/>
            </a:endParaRP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Passenger transport</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Extensive stakeholder interviews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Case studies within the case study;</a:t>
            </a:r>
          </a:p>
          <a:p>
            <a:pPr marL="571500" lvl="2"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Cork, Dublin, Kildare, Sligo</a:t>
            </a:r>
          </a:p>
        </p:txBody>
      </p:sp>
    </p:spTree>
    <p:extLst>
      <p:ext uri="{BB962C8B-B14F-4D97-AF65-F5344CB8AC3E}">
        <p14:creationId xmlns:p14="http://schemas.microsoft.com/office/powerpoint/2010/main" val="252265540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B834C-59E5-50F8-9315-193E4036D421}"/>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4C29E06A-4D1D-E503-1BF4-791A64D9D6BE}"/>
              </a:ext>
            </a:extLst>
          </p:cNvPr>
          <p:cNvSpPr txBox="1"/>
          <p:nvPr/>
        </p:nvSpPr>
        <p:spPr>
          <a:xfrm>
            <a:off x="1218964" y="1490171"/>
            <a:ext cx="6311792" cy="12130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panose="020F0502020204030204" pitchFamily="34" charset="0"/>
                <a:cs typeface="Calibri" panose="020F0502020204030204" pitchFamily="34" charset="0"/>
              </a:rPr>
              <a:t>Methodology</a:t>
            </a:r>
            <a:endParaRPr sz="8800" b="1" dirty="0">
              <a:solidFill>
                <a:srgbClr val="002952"/>
              </a:solidFill>
              <a:latin typeface="Calibri" panose="020F0502020204030204" pitchFamily="34" charset="0"/>
              <a:cs typeface="Calibri" panose="020F0502020204030204" pitchFamily="34" charset="0"/>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93D75944-4455-33B5-8759-E042E889AD81}"/>
              </a:ext>
            </a:extLst>
          </p:cNvPr>
          <p:cNvSpPr txBox="1"/>
          <p:nvPr/>
        </p:nvSpPr>
        <p:spPr>
          <a:xfrm>
            <a:off x="1218965" y="3306023"/>
            <a:ext cx="10973035" cy="859896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t">
            <a:noAutofit/>
          </a:bodyPr>
          <a:lstStyle/>
          <a:p>
            <a:pPr algn="l">
              <a:spcAft>
                <a:spcPts val="1800"/>
              </a:spcAft>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OECD Transformational Change for Net Zero</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sz="4400" dirty="0">
              <a:solidFill>
                <a:schemeClr val="bg1">
                  <a:lumMod val="50000"/>
                </a:schemeClr>
              </a:solidFill>
              <a:latin typeface="Calibri"/>
              <a:ea typeface="+mn-lt"/>
              <a:cs typeface="Calibri"/>
            </a:endParaRP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b="1" i="1" dirty="0">
                <a:solidFill>
                  <a:schemeClr val="bg1">
                    <a:lumMod val="50000"/>
                  </a:schemeClr>
                </a:solidFill>
                <a:latin typeface="Calibri"/>
                <a:ea typeface="+mn-lt"/>
                <a:cs typeface="Calibri"/>
              </a:rPr>
              <a:t>Envision</a:t>
            </a:r>
            <a:r>
              <a:rPr lang="en-GB" sz="4400" dirty="0">
                <a:solidFill>
                  <a:schemeClr val="bg1">
                    <a:lumMod val="50000"/>
                  </a:schemeClr>
                </a:solidFill>
                <a:latin typeface="Calibri"/>
                <a:ea typeface="+mn-lt"/>
                <a:cs typeface="Calibri"/>
              </a:rPr>
              <a:t> the goal(s) and the patterns of behaviours that a properly functioning system would foster,</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b="1" i="1" dirty="0">
                <a:solidFill>
                  <a:schemeClr val="bg1">
                    <a:lumMod val="50000"/>
                  </a:schemeClr>
                </a:solidFill>
                <a:latin typeface="Calibri"/>
                <a:ea typeface="+mn-lt"/>
                <a:cs typeface="Calibri"/>
              </a:rPr>
              <a:t>Understand</a:t>
            </a:r>
            <a:r>
              <a:rPr lang="en-GB" sz="4400" dirty="0">
                <a:solidFill>
                  <a:schemeClr val="bg1">
                    <a:lumMod val="50000"/>
                  </a:schemeClr>
                </a:solidFill>
                <a:latin typeface="Calibri"/>
                <a:ea typeface="+mn-lt"/>
                <a:cs typeface="Calibri"/>
              </a:rPr>
              <a:t> why the current system is not achieving envisioned goals and patterns of behaviour</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b="1" i="1" dirty="0">
                <a:solidFill>
                  <a:schemeClr val="bg1">
                    <a:lumMod val="50000"/>
                  </a:schemeClr>
                </a:solidFill>
                <a:latin typeface="Calibri"/>
                <a:ea typeface="+mn-lt"/>
                <a:cs typeface="Calibri"/>
              </a:rPr>
              <a:t>Prioritise</a:t>
            </a:r>
            <a:r>
              <a:rPr lang="en-GB" sz="4400" dirty="0">
                <a:solidFill>
                  <a:schemeClr val="bg1">
                    <a:lumMod val="50000"/>
                  </a:schemeClr>
                </a:solidFill>
                <a:latin typeface="Calibri"/>
                <a:ea typeface="+mn-lt"/>
                <a:cs typeface="Calibri"/>
              </a:rPr>
              <a:t> and scale up the policies that can redesign systems to foster desirable patterns of behaviour and goals</a:t>
            </a:r>
            <a:endParaRPr lang="en-GB" dirty="0">
              <a:solidFill>
                <a:schemeClr val="bg1">
                  <a:lumMod val="50000"/>
                </a:schemeClr>
              </a:solidFill>
            </a:endParaRPr>
          </a:p>
        </p:txBody>
      </p:sp>
      <p:pic>
        <p:nvPicPr>
          <p:cNvPr id="8" name="Picture 7" descr="A group of people walking on a street&#10;&#10;AI-generated content may be incorrect.">
            <a:extLst>
              <a:ext uri="{FF2B5EF4-FFF2-40B4-BE49-F238E27FC236}">
                <a16:creationId xmlns:a16="http://schemas.microsoft.com/office/drawing/2014/main" id="{9AD94088-765A-626F-4A07-9D9AC0A3E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37695">
            <a:off x="14223928" y="1513880"/>
            <a:ext cx="7562088" cy="100812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7521795"/>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7b8f526-3506-4087-a6d9-243e34d2057a" xsi:nil="true"/>
    <lcf76f155ced4ddcb4097134ff3c332f xmlns="c14c0ec2-6cd0-49ed-8e85-4769856cf7b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D83C1D512DEE409B0DE7F0268300EE" ma:contentTypeVersion="16" ma:contentTypeDescription="Create a new document." ma:contentTypeScope="" ma:versionID="d8c32fc2b7df7fc8173ac08ff0285546">
  <xsd:schema xmlns:xsd="http://www.w3.org/2001/XMLSchema" xmlns:xs="http://www.w3.org/2001/XMLSchema" xmlns:p="http://schemas.microsoft.com/office/2006/metadata/properties" xmlns:ns2="c14c0ec2-6cd0-49ed-8e85-4769856cf7b4" xmlns:ns3="27b8f526-3506-4087-a6d9-243e34d2057a" targetNamespace="http://schemas.microsoft.com/office/2006/metadata/properties" ma:root="true" ma:fieldsID="82bd7c0271fa5c3796964676da25736d" ns2:_="" ns3:_="">
    <xsd:import namespace="c14c0ec2-6cd0-49ed-8e85-4769856cf7b4"/>
    <xsd:import namespace="27b8f526-3506-4087-a6d9-243e34d2057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4c0ec2-6cd0-49ed-8e85-4769856cf7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d52891e-bd58-4764-9641-f6ff385716fa"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7b8f526-3506-4087-a6d9-243e34d2057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729633df-2b1c-40e0-a454-6cfde6f6aadd}" ma:internalName="TaxCatchAll" ma:showField="CatchAllData" ma:web="27b8f526-3506-4087-a6d9-243e34d2057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7CE586-F94E-4315-99EB-6E622452618A}">
  <ds:schemaRefs>
    <ds:schemaRef ds:uri="http://schemas.microsoft.com/sharepoint/v3/contenttype/forms"/>
  </ds:schemaRefs>
</ds:datastoreItem>
</file>

<file path=customXml/itemProps2.xml><?xml version="1.0" encoding="utf-8"?>
<ds:datastoreItem xmlns:ds="http://schemas.openxmlformats.org/officeDocument/2006/customXml" ds:itemID="{D68C6D3D-A970-4D93-B9E7-429D98C1C359}">
  <ds:schemaRefs>
    <ds:schemaRef ds:uri="http://schemas.microsoft.com/office/2006/metadata/properties"/>
    <ds:schemaRef ds:uri="http://purl.org/dc/terms/"/>
    <ds:schemaRef ds:uri="http://purl.org/dc/elements/1.1/"/>
    <ds:schemaRef ds:uri="http://schemas.openxmlformats.org/package/2006/metadata/core-properties"/>
    <ds:schemaRef ds:uri="http://schemas.microsoft.com/office/2006/documentManagement/types"/>
    <ds:schemaRef ds:uri="http://www.w3.org/XML/1998/namespace"/>
    <ds:schemaRef ds:uri="c14c0ec2-6cd0-49ed-8e85-4769856cf7b4"/>
    <ds:schemaRef ds:uri="27b8f526-3506-4087-a6d9-243e34d2057a"/>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F1363E9D-1376-459D-A199-089BF109ED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4c0ec2-6cd0-49ed-8e85-4769856cf7b4"/>
    <ds:schemaRef ds:uri="27b8f526-3506-4087-a6d9-243e34d205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40506</TotalTime>
  <Words>1273</Words>
  <Application>Microsoft Office PowerPoint</Application>
  <PresentationFormat>Custom</PresentationFormat>
  <Paragraphs>192</Paragraphs>
  <Slides>28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Courier New</vt:lpstr>
      <vt:lpstr>Helvetica Neue</vt:lpstr>
      <vt:lpstr>Helvetica Neue Medium</vt:lpstr>
      <vt:lpstr>MADE Evolve Sans</vt:lpstr>
      <vt:lpstr>Wingdings</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Hallinan</dc:creator>
  <cp:lastModifiedBy>Gemma O'Reilly</cp:lastModifiedBy>
  <cp:revision>76</cp:revision>
  <cp:lastPrinted>2025-03-05T21:57:13Z</cp:lastPrinted>
  <dcterms:modified xsi:type="dcterms:W3CDTF">2025-03-11T16:00:13Z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0x0101000DD83C1D512DEE409B0DE7F0268300EE</vt:lpwstr>
  </property>
  <property fmtid="{D5CDD505-2E9C-101B-9397-08002B2CF9AE}" pid="3" name="MediaServiceImageTags">
    <vt:lpwstr/>
  </property>
</Properties>
</file>